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9" r:id="rId3"/>
    <p:sldId id="330" r:id="rId4"/>
    <p:sldId id="331" r:id="rId5"/>
    <p:sldId id="260" r:id="rId6"/>
    <p:sldId id="295" r:id="rId7"/>
    <p:sldId id="296" r:id="rId8"/>
    <p:sldId id="297" r:id="rId9"/>
    <p:sldId id="299" r:id="rId10"/>
    <p:sldId id="300" r:id="rId11"/>
    <p:sldId id="301" r:id="rId12"/>
    <p:sldId id="302" r:id="rId13"/>
    <p:sldId id="321" r:id="rId14"/>
    <p:sldId id="322" r:id="rId15"/>
    <p:sldId id="324" r:id="rId16"/>
    <p:sldId id="283" r:id="rId17"/>
    <p:sldId id="303" r:id="rId18"/>
    <p:sldId id="329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26" r:id="rId33"/>
    <p:sldId id="327" r:id="rId34"/>
    <p:sldId id="328" r:id="rId35"/>
    <p:sldId id="318" r:id="rId36"/>
    <p:sldId id="319" r:id="rId37"/>
    <p:sldId id="281" r:id="rId38"/>
    <p:sldId id="278" r:id="rId3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Bodoni MT" panose="02070603080606020203" pitchFamily="18" charset="0"/>
      <p:regular r:id="rId45"/>
      <p:bold r:id="rId46"/>
      <p:italic r:id="rId47"/>
      <p:boldItalic r:id="rId48"/>
    </p:embeddedFont>
    <p:embeddedFont>
      <p:font typeface="Poppins" panose="020B0604020202020204" charset="0"/>
      <p:regular r:id="rId49"/>
      <p:bold r:id="rId50"/>
      <p:italic r:id="rId51"/>
      <p:boldItalic r:id="rId52"/>
    </p:embeddedFont>
    <p:embeddedFont>
      <p:font typeface="MS PGothic" panose="020B0600070205080204" pitchFamily="34" charset="-128"/>
      <p:regular r:id="rId53"/>
    </p:embeddedFont>
    <p:embeddedFont>
      <p:font typeface="Poppins Light" panose="020B0604020202020204" charset="0"/>
      <p:regular r:id="rId54"/>
      <p:bold r:id="rId55"/>
      <p:italic r:id="rId56"/>
      <p:boldItalic r:id="rId57"/>
    </p:embeddedFont>
    <p:embeddedFont>
      <p:font typeface="Malgun Gothic" panose="020B0503020000020004" pitchFamily="34" charset="-127"/>
      <p:regular r:id="rId58"/>
      <p:bold r:id="rId59"/>
    </p:embeddedFont>
    <p:embeddedFont>
      <p:font typeface="Tahoma" panose="020B0604030504040204" pitchFamily="34" charset="0"/>
      <p:regular r:id="rId60"/>
      <p:bold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4DA76C-795A-495A-BEFA-B778C0396278}">
  <a:tblStyle styleId="{F84DA76C-795A-495A-BEFA-B778C03962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1611BF4-621E-4B3C-804F-145F23E6AE4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10" autoAdjust="0"/>
  </p:normalViewPr>
  <p:slideViewPr>
    <p:cSldViewPr snapToGrid="0">
      <p:cViewPr varScale="1">
        <p:scale>
          <a:sx n="90" d="100"/>
          <a:sy n="90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04BD9-B993-459B-842B-23BB0A548DB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8E0453-E3F5-4F1E-B63D-E1BADF6E5F2D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b="1" dirty="0" smtClean="0">
              <a:latin typeface="Poppins" panose="020B0604020202020204" charset="0"/>
              <a:cs typeface="Poppins" panose="020B0604020202020204" charset="0"/>
            </a:rPr>
            <a:t>Income </a:t>
          </a:r>
          <a:endParaRPr lang="en-US" b="1" dirty="0">
            <a:latin typeface="Poppins" panose="020B0604020202020204" charset="0"/>
            <a:cs typeface="Poppins" panose="020B0604020202020204" charset="0"/>
          </a:endParaRPr>
        </a:p>
      </dgm:t>
    </dgm:pt>
    <dgm:pt modelId="{5E89B7AC-E528-42E8-900E-AEBE63CFF3EE}" type="parTrans" cxnId="{42F895DA-1C81-4839-B432-CE11003ABDC1}">
      <dgm:prSet/>
      <dgm:spPr/>
      <dgm:t>
        <a:bodyPr/>
        <a:lstStyle/>
        <a:p>
          <a:endParaRPr lang="en-US"/>
        </a:p>
      </dgm:t>
    </dgm:pt>
    <dgm:pt modelId="{4390C861-854C-4EEA-A4D4-328090AD95B6}" type="sibTrans" cxnId="{42F895DA-1C81-4839-B432-CE11003ABDC1}">
      <dgm:prSet/>
      <dgm:spPr/>
      <dgm:t>
        <a:bodyPr/>
        <a:lstStyle/>
        <a:p>
          <a:endParaRPr lang="en-US"/>
        </a:p>
      </dgm:t>
    </dgm:pt>
    <dgm:pt modelId="{954F57DB-1264-4EDF-892C-5885E876CC05}">
      <dgm:prSet phldrT="[Text]" custT="1"/>
      <dgm:spPr/>
      <dgm:t>
        <a:bodyPr/>
        <a:lstStyle/>
        <a:p>
          <a:r>
            <a:rPr lang="en-GB" sz="1200" dirty="0" smtClean="0">
              <a:latin typeface="Poppins" panose="020B0604020202020204" charset="0"/>
              <a:cs typeface="Poppins" panose="020B0604020202020204" charset="0"/>
            </a:rPr>
            <a:t>What is your income dependent upon?</a:t>
          </a:r>
          <a:endParaRPr lang="en-US" sz="1200" dirty="0">
            <a:latin typeface="Poppins" panose="020B0604020202020204" charset="0"/>
            <a:cs typeface="Poppins" panose="020B0604020202020204" charset="0"/>
          </a:endParaRPr>
        </a:p>
      </dgm:t>
    </dgm:pt>
    <dgm:pt modelId="{B726E59B-6C56-49F8-AC8B-38554DFBF97E}" type="parTrans" cxnId="{2A228F5E-6B88-4F39-964E-BF247081CAB8}">
      <dgm:prSet/>
      <dgm:spPr/>
      <dgm:t>
        <a:bodyPr/>
        <a:lstStyle/>
        <a:p>
          <a:endParaRPr lang="en-US"/>
        </a:p>
      </dgm:t>
    </dgm:pt>
    <dgm:pt modelId="{6BFF3B7B-F780-4995-8AD7-E1C40C9F47D7}" type="sibTrans" cxnId="{2A228F5E-6B88-4F39-964E-BF247081CAB8}">
      <dgm:prSet/>
      <dgm:spPr/>
      <dgm:t>
        <a:bodyPr/>
        <a:lstStyle/>
        <a:p>
          <a:endParaRPr lang="en-US"/>
        </a:p>
      </dgm:t>
    </dgm:pt>
    <dgm:pt modelId="{CB1E93F8-9FB6-41F5-A079-8326EFCD000F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b="1" dirty="0" smtClean="0">
              <a:latin typeface="Poppins" panose="020B0604020202020204" charset="0"/>
              <a:cs typeface="Poppins" panose="020B0604020202020204" charset="0"/>
            </a:rPr>
            <a:t>Expenses</a:t>
          </a:r>
          <a:endParaRPr lang="en-US" b="1" dirty="0">
            <a:latin typeface="Poppins" panose="020B0604020202020204" charset="0"/>
            <a:cs typeface="Poppins" panose="020B0604020202020204" charset="0"/>
          </a:endParaRPr>
        </a:p>
      </dgm:t>
    </dgm:pt>
    <dgm:pt modelId="{9FD4EE25-0E61-47F8-9758-F0E2ADD24FEA}" type="parTrans" cxnId="{9E4CC99C-8DDE-4A45-A57C-63204B2059B6}">
      <dgm:prSet/>
      <dgm:spPr/>
      <dgm:t>
        <a:bodyPr/>
        <a:lstStyle/>
        <a:p>
          <a:endParaRPr lang="en-US"/>
        </a:p>
      </dgm:t>
    </dgm:pt>
    <dgm:pt modelId="{E4B6827A-B7F9-4ED8-81DA-490F269C5F47}" type="sibTrans" cxnId="{9E4CC99C-8DDE-4A45-A57C-63204B2059B6}">
      <dgm:prSet/>
      <dgm:spPr/>
      <dgm:t>
        <a:bodyPr/>
        <a:lstStyle/>
        <a:p>
          <a:endParaRPr lang="en-US"/>
        </a:p>
      </dgm:t>
    </dgm:pt>
    <dgm:pt modelId="{E1C301D5-971A-45AB-BFB5-77702A3B36A4}">
      <dgm:prSet phldrT="[Text]" custT="1"/>
      <dgm:spPr/>
      <dgm:t>
        <a:bodyPr/>
        <a:lstStyle/>
        <a:p>
          <a:r>
            <a:rPr lang="en-GB" sz="1200" dirty="0" smtClean="0">
              <a:latin typeface="Poppins" panose="020B0604020202020204" charset="0"/>
              <a:cs typeface="Poppins" panose="020B0604020202020204" charset="0"/>
            </a:rPr>
            <a:t>What do you spend your money for?</a:t>
          </a:r>
          <a:endParaRPr lang="en-US" sz="1200" dirty="0">
            <a:latin typeface="Poppins" panose="020B0604020202020204" charset="0"/>
            <a:cs typeface="Poppins" panose="020B0604020202020204" charset="0"/>
          </a:endParaRPr>
        </a:p>
      </dgm:t>
    </dgm:pt>
    <dgm:pt modelId="{571A3447-EBB8-4204-B2E7-D4DF83B612F1}" type="parTrans" cxnId="{3B148AC5-3271-4876-B9E2-0D05829F2013}">
      <dgm:prSet/>
      <dgm:spPr/>
      <dgm:t>
        <a:bodyPr/>
        <a:lstStyle/>
        <a:p>
          <a:endParaRPr lang="en-US"/>
        </a:p>
      </dgm:t>
    </dgm:pt>
    <dgm:pt modelId="{F9CF0A8D-EF05-4229-A89C-1C84E1E73F33}" type="sibTrans" cxnId="{3B148AC5-3271-4876-B9E2-0D05829F2013}">
      <dgm:prSet/>
      <dgm:spPr/>
      <dgm:t>
        <a:bodyPr/>
        <a:lstStyle/>
        <a:p>
          <a:endParaRPr lang="en-US"/>
        </a:p>
      </dgm:t>
    </dgm:pt>
    <dgm:pt modelId="{CF11D93F-6452-409F-BC89-CBBF08D6F466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b="1" dirty="0" smtClean="0">
              <a:latin typeface="Poppins" panose="020B0604020202020204" charset="0"/>
              <a:cs typeface="Poppins" panose="020B0604020202020204" charset="0"/>
            </a:rPr>
            <a:t>Savings</a:t>
          </a:r>
          <a:endParaRPr lang="en-US" b="1" dirty="0">
            <a:latin typeface="Poppins" panose="020B0604020202020204" charset="0"/>
            <a:cs typeface="Poppins" panose="020B0604020202020204" charset="0"/>
          </a:endParaRPr>
        </a:p>
      </dgm:t>
    </dgm:pt>
    <dgm:pt modelId="{780FDA36-DA9E-4B66-812A-985E9514B7F5}" type="parTrans" cxnId="{8EEF9223-CF9C-4039-B327-4BAE2CB02D8E}">
      <dgm:prSet/>
      <dgm:spPr/>
      <dgm:t>
        <a:bodyPr/>
        <a:lstStyle/>
        <a:p>
          <a:endParaRPr lang="en-US"/>
        </a:p>
      </dgm:t>
    </dgm:pt>
    <dgm:pt modelId="{A14BA1BB-CC68-4D58-B9B6-6D68647315F2}" type="sibTrans" cxnId="{8EEF9223-CF9C-4039-B327-4BAE2CB02D8E}">
      <dgm:prSet/>
      <dgm:spPr/>
      <dgm:t>
        <a:bodyPr/>
        <a:lstStyle/>
        <a:p>
          <a:endParaRPr lang="en-US"/>
        </a:p>
      </dgm:t>
    </dgm:pt>
    <dgm:pt modelId="{07681172-0A07-4D06-8675-F0F2414D8DDF}">
      <dgm:prSet phldrT="[Text]" custT="1"/>
      <dgm:spPr/>
      <dgm:t>
        <a:bodyPr/>
        <a:lstStyle/>
        <a:p>
          <a:r>
            <a:rPr lang="en-GB" sz="1200" dirty="0" smtClean="0">
              <a:latin typeface="Poppins" panose="020B0604020202020204" charset="0"/>
              <a:cs typeface="Poppins" panose="020B0604020202020204" charset="0"/>
            </a:rPr>
            <a:t>Why do you save? </a:t>
          </a:r>
          <a:endParaRPr lang="en-US" sz="1200" dirty="0">
            <a:latin typeface="Poppins" panose="020B0604020202020204" charset="0"/>
            <a:cs typeface="Poppins" panose="020B0604020202020204" charset="0"/>
          </a:endParaRPr>
        </a:p>
      </dgm:t>
    </dgm:pt>
    <dgm:pt modelId="{C40C864A-DF74-4B1D-873C-BD05C11F5C70}" type="parTrans" cxnId="{2AF34BE5-2502-44A6-811B-BF135EB26B5A}">
      <dgm:prSet/>
      <dgm:spPr/>
      <dgm:t>
        <a:bodyPr/>
        <a:lstStyle/>
        <a:p>
          <a:endParaRPr lang="en-US"/>
        </a:p>
      </dgm:t>
    </dgm:pt>
    <dgm:pt modelId="{7D69E634-B9DA-4CD4-A628-6094879BB6D8}" type="sibTrans" cxnId="{2AF34BE5-2502-44A6-811B-BF135EB26B5A}">
      <dgm:prSet/>
      <dgm:spPr/>
      <dgm:t>
        <a:bodyPr/>
        <a:lstStyle/>
        <a:p>
          <a:endParaRPr lang="en-US"/>
        </a:p>
      </dgm:t>
    </dgm:pt>
    <dgm:pt modelId="{6DCA0913-343F-4430-83F0-995463AD02F1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b="1" dirty="0" smtClean="0">
              <a:latin typeface="Poppins" panose="020B0604020202020204" charset="0"/>
              <a:cs typeface="Poppins" panose="020B0604020202020204" charset="0"/>
            </a:rPr>
            <a:t>Investments</a:t>
          </a:r>
          <a:endParaRPr lang="en-US" b="1" dirty="0">
            <a:latin typeface="Poppins" panose="020B0604020202020204" charset="0"/>
            <a:cs typeface="Poppins" panose="020B0604020202020204" charset="0"/>
          </a:endParaRPr>
        </a:p>
      </dgm:t>
    </dgm:pt>
    <dgm:pt modelId="{88F64A61-C1DA-48DD-8C7A-939AB510290F}" type="parTrans" cxnId="{2A7F353C-B4E2-4050-BCE2-E419DF625C59}">
      <dgm:prSet/>
      <dgm:spPr/>
      <dgm:t>
        <a:bodyPr/>
        <a:lstStyle/>
        <a:p>
          <a:endParaRPr lang="en-US"/>
        </a:p>
      </dgm:t>
    </dgm:pt>
    <dgm:pt modelId="{D54CBDDB-2BB7-4582-B262-F4B45D99E037}" type="sibTrans" cxnId="{2A7F353C-B4E2-4050-BCE2-E419DF625C59}">
      <dgm:prSet/>
      <dgm:spPr/>
      <dgm:t>
        <a:bodyPr/>
        <a:lstStyle/>
        <a:p>
          <a:endParaRPr lang="en-US"/>
        </a:p>
      </dgm:t>
    </dgm:pt>
    <dgm:pt modelId="{5436846E-E6DE-4EED-A506-1CF62416E7D9}">
      <dgm:prSet custT="1"/>
      <dgm:spPr/>
      <dgm:t>
        <a:bodyPr/>
        <a:lstStyle/>
        <a:p>
          <a:r>
            <a:rPr lang="en-GB" sz="1200" dirty="0" smtClean="0">
              <a:latin typeface="Poppins" panose="020B0604020202020204" charset="0"/>
              <a:cs typeface="Poppins" panose="020B0604020202020204" charset="0"/>
            </a:rPr>
            <a:t>What happens if your income shuts down?</a:t>
          </a:r>
          <a:endParaRPr lang="en-US" sz="1200" dirty="0">
            <a:latin typeface="Poppins" panose="020B0604020202020204" charset="0"/>
            <a:cs typeface="Poppins" panose="020B0604020202020204" charset="0"/>
          </a:endParaRPr>
        </a:p>
      </dgm:t>
    </dgm:pt>
    <dgm:pt modelId="{1FC864D4-54F6-473B-8B8F-ED560E9069D2}" type="parTrans" cxnId="{D55154A7-2C0B-4CBC-9A56-532BC46F43BE}">
      <dgm:prSet/>
      <dgm:spPr/>
      <dgm:t>
        <a:bodyPr/>
        <a:lstStyle/>
        <a:p>
          <a:endParaRPr lang="en-US"/>
        </a:p>
      </dgm:t>
    </dgm:pt>
    <dgm:pt modelId="{C8B58BEC-B0B3-4E5E-8229-DF3960139542}" type="sibTrans" cxnId="{D55154A7-2C0B-4CBC-9A56-532BC46F43BE}">
      <dgm:prSet/>
      <dgm:spPr/>
      <dgm:t>
        <a:bodyPr/>
        <a:lstStyle/>
        <a:p>
          <a:endParaRPr lang="en-US"/>
        </a:p>
      </dgm:t>
    </dgm:pt>
    <dgm:pt modelId="{D5D7E5F8-CAEB-4161-BC3B-C031BD6CA92E}">
      <dgm:prSet custT="1"/>
      <dgm:spPr/>
      <dgm:t>
        <a:bodyPr/>
        <a:lstStyle/>
        <a:p>
          <a:r>
            <a:rPr lang="en-GB" sz="1200" dirty="0" smtClean="0">
              <a:latin typeface="Poppins" panose="020B0604020202020204" charset="0"/>
              <a:cs typeface="Poppins" panose="020B0604020202020204" charset="0"/>
            </a:rPr>
            <a:t>Where do you make your money from?</a:t>
          </a:r>
          <a:endParaRPr lang="en-US" sz="1200" dirty="0">
            <a:latin typeface="Poppins" panose="020B0604020202020204" charset="0"/>
            <a:cs typeface="Poppins" panose="020B0604020202020204" charset="0"/>
          </a:endParaRPr>
        </a:p>
      </dgm:t>
    </dgm:pt>
    <dgm:pt modelId="{A1BCCDA9-5ED9-4AEB-A776-5E6590527EC9}" type="parTrans" cxnId="{5BF4ABCA-1AB5-4734-96B0-532E79F12F3F}">
      <dgm:prSet/>
      <dgm:spPr/>
      <dgm:t>
        <a:bodyPr/>
        <a:lstStyle/>
        <a:p>
          <a:endParaRPr lang="en-US"/>
        </a:p>
      </dgm:t>
    </dgm:pt>
    <dgm:pt modelId="{0C37B24B-E694-4D5F-9F73-22B210ECC82C}" type="sibTrans" cxnId="{5BF4ABCA-1AB5-4734-96B0-532E79F12F3F}">
      <dgm:prSet/>
      <dgm:spPr/>
      <dgm:t>
        <a:bodyPr/>
        <a:lstStyle/>
        <a:p>
          <a:endParaRPr lang="en-US"/>
        </a:p>
      </dgm:t>
    </dgm:pt>
    <dgm:pt modelId="{6678B8B7-D275-4AC1-889D-629E1577E750}">
      <dgm:prSet custT="1"/>
      <dgm:spPr/>
      <dgm:t>
        <a:bodyPr/>
        <a:lstStyle/>
        <a:p>
          <a:r>
            <a:rPr lang="en-US" sz="1200" dirty="0" smtClean="0">
              <a:latin typeface="Poppins" panose="020B0604020202020204" charset="0"/>
              <a:cs typeface="Poppins" panose="020B0604020202020204" charset="0"/>
            </a:rPr>
            <a:t>Is that expense necessary?</a:t>
          </a:r>
          <a:endParaRPr lang="en-US" sz="1200" dirty="0">
            <a:latin typeface="Poppins" panose="020B0604020202020204" charset="0"/>
            <a:cs typeface="Poppins" panose="020B0604020202020204" charset="0"/>
          </a:endParaRPr>
        </a:p>
      </dgm:t>
    </dgm:pt>
    <dgm:pt modelId="{CA536943-5C5A-4C50-A83E-D6F8AFC15CD0}" type="parTrans" cxnId="{AAF08742-71B5-427A-B75C-A7CF75C81B06}">
      <dgm:prSet/>
      <dgm:spPr/>
      <dgm:t>
        <a:bodyPr/>
        <a:lstStyle/>
        <a:p>
          <a:endParaRPr lang="en-US"/>
        </a:p>
      </dgm:t>
    </dgm:pt>
    <dgm:pt modelId="{A4DB275E-7EEF-46A9-A378-D2A2BDFFE18F}" type="sibTrans" cxnId="{AAF08742-71B5-427A-B75C-A7CF75C81B06}">
      <dgm:prSet/>
      <dgm:spPr/>
      <dgm:t>
        <a:bodyPr/>
        <a:lstStyle/>
        <a:p>
          <a:endParaRPr lang="en-US"/>
        </a:p>
      </dgm:t>
    </dgm:pt>
    <dgm:pt modelId="{15B6B333-6F7E-4DC9-83D5-D0C17252EC4A}">
      <dgm:prSet phldrT="[Text]" custT="1"/>
      <dgm:spPr/>
      <dgm:t>
        <a:bodyPr/>
        <a:lstStyle/>
        <a:p>
          <a:r>
            <a:rPr lang="en-GB" sz="1200" dirty="0" smtClean="0">
              <a:latin typeface="Poppins" panose="020B0604020202020204" charset="0"/>
              <a:cs typeface="Poppins" panose="020B0604020202020204" charset="0"/>
            </a:rPr>
            <a:t>How much do you save? </a:t>
          </a:r>
          <a:endParaRPr lang="en-US" sz="1200" dirty="0">
            <a:latin typeface="Poppins" panose="020B0604020202020204" charset="0"/>
            <a:cs typeface="Poppins" panose="020B0604020202020204" charset="0"/>
          </a:endParaRPr>
        </a:p>
      </dgm:t>
    </dgm:pt>
    <dgm:pt modelId="{295550FE-7BB3-449B-9E71-F2D0DF096AD1}" type="parTrans" cxnId="{0AD7EEEA-F9CC-4803-94A0-441AC9390285}">
      <dgm:prSet/>
      <dgm:spPr/>
      <dgm:t>
        <a:bodyPr/>
        <a:lstStyle/>
        <a:p>
          <a:endParaRPr lang="en-US"/>
        </a:p>
      </dgm:t>
    </dgm:pt>
    <dgm:pt modelId="{0E44C578-7C8C-4888-8C49-71920C54D9DE}" type="sibTrans" cxnId="{0AD7EEEA-F9CC-4803-94A0-441AC9390285}">
      <dgm:prSet/>
      <dgm:spPr/>
      <dgm:t>
        <a:bodyPr/>
        <a:lstStyle/>
        <a:p>
          <a:endParaRPr lang="en-US"/>
        </a:p>
      </dgm:t>
    </dgm:pt>
    <dgm:pt modelId="{99D93662-6A83-456B-955B-3675F84BDA09}">
      <dgm:prSet phldrT="[Text]" custT="1"/>
      <dgm:spPr/>
      <dgm:t>
        <a:bodyPr/>
        <a:lstStyle/>
        <a:p>
          <a:r>
            <a:rPr lang="en-GB" sz="1200" dirty="0" smtClean="0">
              <a:latin typeface="Poppins" panose="020B0604020202020204" charset="0"/>
              <a:cs typeface="Poppins" panose="020B0604020202020204" charset="0"/>
            </a:rPr>
            <a:t>Where do you save?</a:t>
          </a:r>
          <a:endParaRPr lang="en-US" sz="1200" dirty="0">
            <a:latin typeface="Poppins" panose="020B0604020202020204" charset="0"/>
            <a:cs typeface="Poppins" panose="020B0604020202020204" charset="0"/>
          </a:endParaRPr>
        </a:p>
      </dgm:t>
    </dgm:pt>
    <dgm:pt modelId="{4A98BB3B-2BD0-46FB-B784-6BADFC81F464}" type="parTrans" cxnId="{ECECEFE7-E59C-4BD8-9AC2-888E863F9351}">
      <dgm:prSet/>
      <dgm:spPr/>
      <dgm:t>
        <a:bodyPr/>
        <a:lstStyle/>
        <a:p>
          <a:endParaRPr lang="en-US"/>
        </a:p>
      </dgm:t>
    </dgm:pt>
    <dgm:pt modelId="{E50297CF-61FF-4E56-8DE2-DB302C369706}" type="sibTrans" cxnId="{ECECEFE7-E59C-4BD8-9AC2-888E863F9351}">
      <dgm:prSet/>
      <dgm:spPr/>
      <dgm:t>
        <a:bodyPr/>
        <a:lstStyle/>
        <a:p>
          <a:endParaRPr lang="en-US"/>
        </a:p>
      </dgm:t>
    </dgm:pt>
    <dgm:pt modelId="{FEF1673E-C01B-416E-82EC-106D8B8C2E3F}" type="pres">
      <dgm:prSet presAssocID="{98D04BD9-B993-459B-842B-23BB0A548D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C658A3-34D5-42EE-A53B-743A5D643F11}" type="pres">
      <dgm:prSet presAssocID="{B68E0453-E3F5-4F1E-B63D-E1BADF6E5F2D}" presName="linNode" presStyleCnt="0"/>
      <dgm:spPr/>
    </dgm:pt>
    <dgm:pt modelId="{BAE378D4-2B8A-4A6C-940B-22309141AFDF}" type="pres">
      <dgm:prSet presAssocID="{B68E0453-E3F5-4F1E-B63D-E1BADF6E5F2D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D047E-E91D-43B6-A1C3-6DB27C60E2BB}" type="pres">
      <dgm:prSet presAssocID="{B68E0453-E3F5-4F1E-B63D-E1BADF6E5F2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0104C-DCFD-4EB8-89DB-E809123884F4}" type="pres">
      <dgm:prSet presAssocID="{4390C861-854C-4EEA-A4D4-328090AD95B6}" presName="sp" presStyleCnt="0"/>
      <dgm:spPr/>
    </dgm:pt>
    <dgm:pt modelId="{66391556-A1BC-4483-8B83-7E3FA1EB7FB4}" type="pres">
      <dgm:prSet presAssocID="{CB1E93F8-9FB6-41F5-A079-8326EFCD000F}" presName="linNode" presStyleCnt="0"/>
      <dgm:spPr/>
    </dgm:pt>
    <dgm:pt modelId="{6FDB88F0-1C3B-4376-AA71-E6BF7DA31363}" type="pres">
      <dgm:prSet presAssocID="{CB1E93F8-9FB6-41F5-A079-8326EFCD000F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4AD3B2-2D0D-4901-B315-32CE7BD98B1F}" type="pres">
      <dgm:prSet presAssocID="{CB1E93F8-9FB6-41F5-A079-8326EFCD000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517ED7-C040-4D70-BB58-DD4C219F925F}" type="pres">
      <dgm:prSet presAssocID="{E4B6827A-B7F9-4ED8-81DA-490F269C5F47}" presName="sp" presStyleCnt="0"/>
      <dgm:spPr/>
    </dgm:pt>
    <dgm:pt modelId="{DF1955B4-57FE-4D4B-ACDF-B809CCC6ABCD}" type="pres">
      <dgm:prSet presAssocID="{CF11D93F-6452-409F-BC89-CBBF08D6F466}" presName="linNode" presStyleCnt="0"/>
      <dgm:spPr/>
    </dgm:pt>
    <dgm:pt modelId="{47F13347-A08A-4896-8C45-B78E5835459B}" type="pres">
      <dgm:prSet presAssocID="{CF11D93F-6452-409F-BC89-CBBF08D6F466}" presName="parentText" presStyleLbl="node1" presStyleIdx="2" presStyleCnt="4" custLinFactNeighborX="293" custLinFactNeighborY="-189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EA17D5-C9ED-42CD-B8D4-2D9F4A182A50}" type="pres">
      <dgm:prSet presAssocID="{CF11D93F-6452-409F-BC89-CBBF08D6F46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4F1E4-F079-4150-88E4-42CADD1EC468}" type="pres">
      <dgm:prSet presAssocID="{A14BA1BB-CC68-4D58-B9B6-6D68647315F2}" presName="sp" presStyleCnt="0"/>
      <dgm:spPr/>
    </dgm:pt>
    <dgm:pt modelId="{84604AAE-5C81-4615-BF28-284CD158E996}" type="pres">
      <dgm:prSet presAssocID="{6DCA0913-343F-4430-83F0-995463AD02F1}" presName="linNode" presStyleCnt="0"/>
      <dgm:spPr/>
    </dgm:pt>
    <dgm:pt modelId="{3EBB431B-5D56-4CC4-A9F9-548BD6809B7D}" type="pres">
      <dgm:prSet presAssocID="{6DCA0913-343F-4430-83F0-995463AD02F1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B53932-0BF9-4E55-A142-36969E24F6CF}" type="presOf" srcId="{CF11D93F-6452-409F-BC89-CBBF08D6F466}" destId="{47F13347-A08A-4896-8C45-B78E5835459B}" srcOrd="0" destOrd="0" presId="urn:microsoft.com/office/officeart/2005/8/layout/vList5"/>
    <dgm:cxn modelId="{3B148AC5-3271-4876-B9E2-0D05829F2013}" srcId="{CB1E93F8-9FB6-41F5-A079-8326EFCD000F}" destId="{E1C301D5-971A-45AB-BFB5-77702A3B36A4}" srcOrd="0" destOrd="0" parTransId="{571A3447-EBB8-4204-B2E7-D4DF83B612F1}" sibTransId="{F9CF0A8D-EF05-4229-A89C-1C84E1E73F33}"/>
    <dgm:cxn modelId="{0FD4C6EA-F40D-47C0-94EF-2BDFCF16A250}" type="presOf" srcId="{CB1E93F8-9FB6-41F5-A079-8326EFCD000F}" destId="{6FDB88F0-1C3B-4376-AA71-E6BF7DA31363}" srcOrd="0" destOrd="0" presId="urn:microsoft.com/office/officeart/2005/8/layout/vList5"/>
    <dgm:cxn modelId="{85FF9029-7207-45E3-B08B-735DC6D6DC38}" type="presOf" srcId="{D5D7E5F8-CAEB-4161-BC3B-C031BD6CA92E}" destId="{3A5D047E-E91D-43B6-A1C3-6DB27C60E2BB}" srcOrd="0" destOrd="2" presId="urn:microsoft.com/office/officeart/2005/8/layout/vList5"/>
    <dgm:cxn modelId="{ECECEFE7-E59C-4BD8-9AC2-888E863F9351}" srcId="{CF11D93F-6452-409F-BC89-CBBF08D6F466}" destId="{99D93662-6A83-456B-955B-3675F84BDA09}" srcOrd="2" destOrd="0" parTransId="{4A98BB3B-2BD0-46FB-B784-6BADFC81F464}" sibTransId="{E50297CF-61FF-4E56-8DE2-DB302C369706}"/>
    <dgm:cxn modelId="{3F0AE147-D3AC-4671-8AE8-BB14D5C99A62}" type="presOf" srcId="{99D93662-6A83-456B-955B-3675F84BDA09}" destId="{E2EA17D5-C9ED-42CD-B8D4-2D9F4A182A50}" srcOrd="0" destOrd="2" presId="urn:microsoft.com/office/officeart/2005/8/layout/vList5"/>
    <dgm:cxn modelId="{0AD7EEEA-F9CC-4803-94A0-441AC9390285}" srcId="{CF11D93F-6452-409F-BC89-CBBF08D6F466}" destId="{15B6B333-6F7E-4DC9-83D5-D0C17252EC4A}" srcOrd="1" destOrd="0" parTransId="{295550FE-7BB3-449B-9E71-F2D0DF096AD1}" sibTransId="{0E44C578-7C8C-4888-8C49-71920C54D9DE}"/>
    <dgm:cxn modelId="{5BF4ABCA-1AB5-4734-96B0-532E79F12F3F}" srcId="{B68E0453-E3F5-4F1E-B63D-E1BADF6E5F2D}" destId="{D5D7E5F8-CAEB-4161-BC3B-C031BD6CA92E}" srcOrd="2" destOrd="0" parTransId="{A1BCCDA9-5ED9-4AEB-A776-5E6590527EC9}" sibTransId="{0C37B24B-E694-4D5F-9F73-22B210ECC82C}"/>
    <dgm:cxn modelId="{23C9387F-A580-4458-BAA1-6DEC4619A1C0}" type="presOf" srcId="{E1C301D5-971A-45AB-BFB5-77702A3B36A4}" destId="{8A4AD3B2-2D0D-4901-B315-32CE7BD98B1F}" srcOrd="0" destOrd="0" presId="urn:microsoft.com/office/officeart/2005/8/layout/vList5"/>
    <dgm:cxn modelId="{2AF34BE5-2502-44A6-811B-BF135EB26B5A}" srcId="{CF11D93F-6452-409F-BC89-CBBF08D6F466}" destId="{07681172-0A07-4D06-8675-F0F2414D8DDF}" srcOrd="0" destOrd="0" parTransId="{C40C864A-DF74-4B1D-873C-BD05C11F5C70}" sibTransId="{7D69E634-B9DA-4CD4-A628-6094879BB6D8}"/>
    <dgm:cxn modelId="{EEF9DDD8-6062-42B0-AAA2-D36E1FA1D934}" type="presOf" srcId="{954F57DB-1264-4EDF-892C-5885E876CC05}" destId="{3A5D047E-E91D-43B6-A1C3-6DB27C60E2BB}" srcOrd="0" destOrd="0" presId="urn:microsoft.com/office/officeart/2005/8/layout/vList5"/>
    <dgm:cxn modelId="{28157A53-0621-4448-A7F1-5E3FDDE46CFE}" type="presOf" srcId="{07681172-0A07-4D06-8675-F0F2414D8DDF}" destId="{E2EA17D5-C9ED-42CD-B8D4-2D9F4A182A50}" srcOrd="0" destOrd="0" presId="urn:microsoft.com/office/officeart/2005/8/layout/vList5"/>
    <dgm:cxn modelId="{8B22BB89-8E6E-4B26-8B22-F71ECC40BBBC}" type="presOf" srcId="{6DCA0913-343F-4430-83F0-995463AD02F1}" destId="{3EBB431B-5D56-4CC4-A9F9-548BD6809B7D}" srcOrd="0" destOrd="0" presId="urn:microsoft.com/office/officeart/2005/8/layout/vList5"/>
    <dgm:cxn modelId="{826C919F-8555-4B9E-9551-EA5D4055F1AF}" type="presOf" srcId="{98D04BD9-B993-459B-842B-23BB0A548DB3}" destId="{FEF1673E-C01B-416E-82EC-106D8B8C2E3F}" srcOrd="0" destOrd="0" presId="urn:microsoft.com/office/officeart/2005/8/layout/vList5"/>
    <dgm:cxn modelId="{8EEF9223-CF9C-4039-B327-4BAE2CB02D8E}" srcId="{98D04BD9-B993-459B-842B-23BB0A548DB3}" destId="{CF11D93F-6452-409F-BC89-CBBF08D6F466}" srcOrd="2" destOrd="0" parTransId="{780FDA36-DA9E-4B66-812A-985E9514B7F5}" sibTransId="{A14BA1BB-CC68-4D58-B9B6-6D68647315F2}"/>
    <dgm:cxn modelId="{E50566F7-054C-4043-87AD-AA1358B740B9}" type="presOf" srcId="{6678B8B7-D275-4AC1-889D-629E1577E750}" destId="{8A4AD3B2-2D0D-4901-B315-32CE7BD98B1F}" srcOrd="0" destOrd="1" presId="urn:microsoft.com/office/officeart/2005/8/layout/vList5"/>
    <dgm:cxn modelId="{B9F02446-F187-42BB-A4F6-CC03229CA25F}" type="presOf" srcId="{B68E0453-E3F5-4F1E-B63D-E1BADF6E5F2D}" destId="{BAE378D4-2B8A-4A6C-940B-22309141AFDF}" srcOrd="0" destOrd="0" presId="urn:microsoft.com/office/officeart/2005/8/layout/vList5"/>
    <dgm:cxn modelId="{3A03CAF8-2EBA-4ABA-A2A6-6CC282EE724E}" type="presOf" srcId="{5436846E-E6DE-4EED-A506-1CF62416E7D9}" destId="{3A5D047E-E91D-43B6-A1C3-6DB27C60E2BB}" srcOrd="0" destOrd="1" presId="urn:microsoft.com/office/officeart/2005/8/layout/vList5"/>
    <dgm:cxn modelId="{D55154A7-2C0B-4CBC-9A56-532BC46F43BE}" srcId="{B68E0453-E3F5-4F1E-B63D-E1BADF6E5F2D}" destId="{5436846E-E6DE-4EED-A506-1CF62416E7D9}" srcOrd="1" destOrd="0" parTransId="{1FC864D4-54F6-473B-8B8F-ED560E9069D2}" sibTransId="{C8B58BEC-B0B3-4E5E-8229-DF3960139542}"/>
    <dgm:cxn modelId="{2A228F5E-6B88-4F39-964E-BF247081CAB8}" srcId="{B68E0453-E3F5-4F1E-B63D-E1BADF6E5F2D}" destId="{954F57DB-1264-4EDF-892C-5885E876CC05}" srcOrd="0" destOrd="0" parTransId="{B726E59B-6C56-49F8-AC8B-38554DFBF97E}" sibTransId="{6BFF3B7B-F780-4995-8AD7-E1C40C9F47D7}"/>
    <dgm:cxn modelId="{42F895DA-1C81-4839-B432-CE11003ABDC1}" srcId="{98D04BD9-B993-459B-842B-23BB0A548DB3}" destId="{B68E0453-E3F5-4F1E-B63D-E1BADF6E5F2D}" srcOrd="0" destOrd="0" parTransId="{5E89B7AC-E528-42E8-900E-AEBE63CFF3EE}" sibTransId="{4390C861-854C-4EEA-A4D4-328090AD95B6}"/>
    <dgm:cxn modelId="{2A7F353C-B4E2-4050-BCE2-E419DF625C59}" srcId="{98D04BD9-B993-459B-842B-23BB0A548DB3}" destId="{6DCA0913-343F-4430-83F0-995463AD02F1}" srcOrd="3" destOrd="0" parTransId="{88F64A61-C1DA-48DD-8C7A-939AB510290F}" sibTransId="{D54CBDDB-2BB7-4582-B262-F4B45D99E037}"/>
    <dgm:cxn modelId="{337A5B64-9290-4B80-BDEE-278F08E8E737}" type="presOf" srcId="{15B6B333-6F7E-4DC9-83D5-D0C17252EC4A}" destId="{E2EA17D5-C9ED-42CD-B8D4-2D9F4A182A50}" srcOrd="0" destOrd="1" presId="urn:microsoft.com/office/officeart/2005/8/layout/vList5"/>
    <dgm:cxn modelId="{9E4CC99C-8DDE-4A45-A57C-63204B2059B6}" srcId="{98D04BD9-B993-459B-842B-23BB0A548DB3}" destId="{CB1E93F8-9FB6-41F5-A079-8326EFCD000F}" srcOrd="1" destOrd="0" parTransId="{9FD4EE25-0E61-47F8-9758-F0E2ADD24FEA}" sibTransId="{E4B6827A-B7F9-4ED8-81DA-490F269C5F47}"/>
    <dgm:cxn modelId="{AAF08742-71B5-427A-B75C-A7CF75C81B06}" srcId="{CB1E93F8-9FB6-41F5-A079-8326EFCD000F}" destId="{6678B8B7-D275-4AC1-889D-629E1577E750}" srcOrd="1" destOrd="0" parTransId="{CA536943-5C5A-4C50-A83E-D6F8AFC15CD0}" sibTransId="{A4DB275E-7EEF-46A9-A378-D2A2BDFFE18F}"/>
    <dgm:cxn modelId="{FCC47CE4-B8E2-4ADC-A726-CCAFBB66BE19}" type="presParOf" srcId="{FEF1673E-C01B-416E-82EC-106D8B8C2E3F}" destId="{E4C658A3-34D5-42EE-A53B-743A5D643F11}" srcOrd="0" destOrd="0" presId="urn:microsoft.com/office/officeart/2005/8/layout/vList5"/>
    <dgm:cxn modelId="{AAF85EDE-17C6-4A4D-8045-731EFCFB5FB1}" type="presParOf" srcId="{E4C658A3-34D5-42EE-A53B-743A5D643F11}" destId="{BAE378D4-2B8A-4A6C-940B-22309141AFDF}" srcOrd="0" destOrd="0" presId="urn:microsoft.com/office/officeart/2005/8/layout/vList5"/>
    <dgm:cxn modelId="{E0587E0B-A30B-4EA9-A992-39F1D08BD1FB}" type="presParOf" srcId="{E4C658A3-34D5-42EE-A53B-743A5D643F11}" destId="{3A5D047E-E91D-43B6-A1C3-6DB27C60E2BB}" srcOrd="1" destOrd="0" presId="urn:microsoft.com/office/officeart/2005/8/layout/vList5"/>
    <dgm:cxn modelId="{6145F7B2-4793-485B-8B59-A56E85EDCF5B}" type="presParOf" srcId="{FEF1673E-C01B-416E-82EC-106D8B8C2E3F}" destId="{27D0104C-DCFD-4EB8-89DB-E809123884F4}" srcOrd="1" destOrd="0" presId="urn:microsoft.com/office/officeart/2005/8/layout/vList5"/>
    <dgm:cxn modelId="{3097D8CC-A3FE-4096-8855-071B26A4A4B7}" type="presParOf" srcId="{FEF1673E-C01B-416E-82EC-106D8B8C2E3F}" destId="{66391556-A1BC-4483-8B83-7E3FA1EB7FB4}" srcOrd="2" destOrd="0" presId="urn:microsoft.com/office/officeart/2005/8/layout/vList5"/>
    <dgm:cxn modelId="{C2051279-4F7E-4BA1-B91B-AD3D83916E9F}" type="presParOf" srcId="{66391556-A1BC-4483-8B83-7E3FA1EB7FB4}" destId="{6FDB88F0-1C3B-4376-AA71-E6BF7DA31363}" srcOrd="0" destOrd="0" presId="urn:microsoft.com/office/officeart/2005/8/layout/vList5"/>
    <dgm:cxn modelId="{7C95A49B-814B-43C0-94EA-6CC5868555BB}" type="presParOf" srcId="{66391556-A1BC-4483-8B83-7E3FA1EB7FB4}" destId="{8A4AD3B2-2D0D-4901-B315-32CE7BD98B1F}" srcOrd="1" destOrd="0" presId="urn:microsoft.com/office/officeart/2005/8/layout/vList5"/>
    <dgm:cxn modelId="{C91AAD09-61F6-48B1-A0D8-44F00D9D36E0}" type="presParOf" srcId="{FEF1673E-C01B-416E-82EC-106D8B8C2E3F}" destId="{38517ED7-C040-4D70-BB58-DD4C219F925F}" srcOrd="3" destOrd="0" presId="urn:microsoft.com/office/officeart/2005/8/layout/vList5"/>
    <dgm:cxn modelId="{584B28D0-C3B7-4947-8FCE-A140C43EFA4E}" type="presParOf" srcId="{FEF1673E-C01B-416E-82EC-106D8B8C2E3F}" destId="{DF1955B4-57FE-4D4B-ACDF-B809CCC6ABCD}" srcOrd="4" destOrd="0" presId="urn:microsoft.com/office/officeart/2005/8/layout/vList5"/>
    <dgm:cxn modelId="{0B28A778-1661-43DD-AB4B-116B2BF49881}" type="presParOf" srcId="{DF1955B4-57FE-4D4B-ACDF-B809CCC6ABCD}" destId="{47F13347-A08A-4896-8C45-B78E5835459B}" srcOrd="0" destOrd="0" presId="urn:microsoft.com/office/officeart/2005/8/layout/vList5"/>
    <dgm:cxn modelId="{086F29BD-B944-4CDC-A9B7-916A9E797389}" type="presParOf" srcId="{DF1955B4-57FE-4D4B-ACDF-B809CCC6ABCD}" destId="{E2EA17D5-C9ED-42CD-B8D4-2D9F4A182A50}" srcOrd="1" destOrd="0" presId="urn:microsoft.com/office/officeart/2005/8/layout/vList5"/>
    <dgm:cxn modelId="{704231AE-2314-4860-840C-36A321DD3B1F}" type="presParOf" srcId="{FEF1673E-C01B-416E-82EC-106D8B8C2E3F}" destId="{3C14F1E4-F079-4150-88E4-42CADD1EC468}" srcOrd="5" destOrd="0" presId="urn:microsoft.com/office/officeart/2005/8/layout/vList5"/>
    <dgm:cxn modelId="{12430691-DD3C-4EF2-B6CA-2AD260ED94FC}" type="presParOf" srcId="{FEF1673E-C01B-416E-82EC-106D8B8C2E3F}" destId="{84604AAE-5C81-4615-BF28-284CD158E996}" srcOrd="6" destOrd="0" presId="urn:microsoft.com/office/officeart/2005/8/layout/vList5"/>
    <dgm:cxn modelId="{B64A858F-6E5C-45B3-B706-ADC7D740D386}" type="presParOf" srcId="{84604AAE-5C81-4615-BF28-284CD158E996}" destId="{3EBB431B-5D56-4CC4-A9F9-548BD6809B7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1407D7-535E-4EA3-B751-8D1D882E9CAE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896C16-D640-4281-B27F-F04E035708DB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3200" b="1" dirty="0" smtClean="0">
              <a:latin typeface="Poppins Light" panose="020B0604020202020204" charset="0"/>
              <a:ea typeface="Tahoma" panose="020B0604030504040204" pitchFamily="34" charset="0"/>
              <a:cs typeface="Poppins Light" panose="020B0604020202020204" charset="0"/>
            </a:rPr>
            <a:t>1. Question</a:t>
          </a:r>
          <a:endParaRPr lang="en-US" sz="3200" b="1" dirty="0">
            <a:latin typeface="Poppins Light" panose="020B0604020202020204" charset="0"/>
            <a:ea typeface="Tahoma" panose="020B0604030504040204" pitchFamily="34" charset="0"/>
            <a:cs typeface="Poppins Light" panose="020B0604020202020204" charset="0"/>
          </a:endParaRPr>
        </a:p>
      </dgm:t>
    </dgm:pt>
    <dgm:pt modelId="{68934514-9636-4AA3-82A5-FB2DF61E3448}" type="parTrans" cxnId="{8EBC7036-A395-491D-9147-4E4800540A1F}">
      <dgm:prSet/>
      <dgm:spPr/>
      <dgm:t>
        <a:bodyPr/>
        <a:lstStyle/>
        <a:p>
          <a:endParaRPr lang="en-US"/>
        </a:p>
      </dgm:t>
    </dgm:pt>
    <dgm:pt modelId="{ED8B834E-132C-4047-A3A9-7315CDC7465A}" type="sibTrans" cxnId="{8EBC7036-A395-491D-9147-4E4800540A1F}">
      <dgm:prSet/>
      <dgm:spPr/>
      <dgm:t>
        <a:bodyPr/>
        <a:lstStyle/>
        <a:p>
          <a:endParaRPr lang="en-US"/>
        </a:p>
      </dgm:t>
    </dgm:pt>
    <dgm:pt modelId="{14F4E64D-13BA-46AD-8C79-5B37846B289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200" b="1" dirty="0" smtClean="0">
              <a:latin typeface="Poppins" panose="020B0604020202020204" charset="0"/>
              <a:ea typeface="Tahoma" panose="020B0604030504040204" pitchFamily="34" charset="0"/>
              <a:cs typeface="Poppins" panose="020B0604020202020204" charset="0"/>
            </a:rPr>
            <a:t>2. Identify</a:t>
          </a:r>
          <a:endParaRPr lang="en-US" sz="3200" b="1" dirty="0">
            <a:latin typeface="Poppins" panose="020B0604020202020204" charset="0"/>
            <a:ea typeface="Tahoma" panose="020B0604030504040204" pitchFamily="34" charset="0"/>
            <a:cs typeface="Poppins" panose="020B0604020202020204" charset="0"/>
          </a:endParaRPr>
        </a:p>
      </dgm:t>
    </dgm:pt>
    <dgm:pt modelId="{10BF7AFB-CBBD-42DF-8650-3A8A3CEED6E6}" type="parTrans" cxnId="{D4A2FD47-FBF5-43B0-A79E-4D9E66188073}">
      <dgm:prSet/>
      <dgm:spPr/>
      <dgm:t>
        <a:bodyPr/>
        <a:lstStyle/>
        <a:p>
          <a:endParaRPr lang="en-US"/>
        </a:p>
      </dgm:t>
    </dgm:pt>
    <dgm:pt modelId="{2190DD69-B7A7-4E3E-9BA4-F7AEBC62A5D8}" type="sibTrans" cxnId="{D4A2FD47-FBF5-43B0-A79E-4D9E66188073}">
      <dgm:prSet/>
      <dgm:spPr/>
      <dgm:t>
        <a:bodyPr/>
        <a:lstStyle/>
        <a:p>
          <a:endParaRPr lang="en-US"/>
        </a:p>
      </dgm:t>
    </dgm:pt>
    <dgm:pt modelId="{A5B29F58-007C-4598-A940-13516087840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 smtClean="0">
              <a:latin typeface="Poppins Light" panose="020B0604020202020204" charset="0"/>
              <a:ea typeface="Tahoma" panose="020B0604030504040204" pitchFamily="34" charset="0"/>
              <a:cs typeface="Poppins Light" panose="020B0604020202020204" charset="0"/>
            </a:rPr>
            <a:t>3. Plan</a:t>
          </a:r>
          <a:endParaRPr lang="en-US" sz="3200" b="1" dirty="0">
            <a:latin typeface="Poppins Light" panose="020B0604020202020204" charset="0"/>
            <a:ea typeface="Tahoma" panose="020B0604030504040204" pitchFamily="34" charset="0"/>
            <a:cs typeface="Poppins Light" panose="020B0604020202020204" charset="0"/>
          </a:endParaRPr>
        </a:p>
      </dgm:t>
    </dgm:pt>
    <dgm:pt modelId="{81874443-FC4A-4540-A56F-496D2F0C22C5}" type="parTrans" cxnId="{6A553861-6018-4070-88A8-E1CD8B20F19F}">
      <dgm:prSet/>
      <dgm:spPr/>
      <dgm:t>
        <a:bodyPr/>
        <a:lstStyle/>
        <a:p>
          <a:endParaRPr lang="en-US"/>
        </a:p>
      </dgm:t>
    </dgm:pt>
    <dgm:pt modelId="{68DDDC34-317E-47FD-A7E4-E5CE0148442E}" type="sibTrans" cxnId="{6A553861-6018-4070-88A8-E1CD8B20F19F}">
      <dgm:prSet/>
      <dgm:spPr/>
      <dgm:t>
        <a:bodyPr/>
        <a:lstStyle/>
        <a:p>
          <a:endParaRPr lang="en-US"/>
        </a:p>
      </dgm:t>
    </dgm:pt>
    <dgm:pt modelId="{25123DB0-5C2A-4C2F-A9F2-896B6C9B283D}" type="pres">
      <dgm:prSet presAssocID="{D61407D7-535E-4EA3-B751-8D1D882E9C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3F94CF-1C83-4A6F-804B-9BB0BC80B4E9}" type="pres">
      <dgm:prSet presAssocID="{C1896C16-D640-4281-B27F-F04E035708DB}" presName="parentLin" presStyleCnt="0"/>
      <dgm:spPr/>
    </dgm:pt>
    <dgm:pt modelId="{33A35287-B98F-4CA6-A474-0B2EB3EA4FFA}" type="pres">
      <dgm:prSet presAssocID="{C1896C16-D640-4281-B27F-F04E035708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4DF2109-51CE-4089-8919-8C4410F67BD7}" type="pres">
      <dgm:prSet presAssocID="{C1896C16-D640-4281-B27F-F04E035708DB}" presName="parentText" presStyleLbl="node1" presStyleIdx="0" presStyleCnt="3" custLinFactNeighborX="-14983" custLinFactNeighborY="16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06CB6-B694-47C3-90AF-6C4DDAE4E02F}" type="pres">
      <dgm:prSet presAssocID="{C1896C16-D640-4281-B27F-F04E035708DB}" presName="negativeSpace" presStyleCnt="0"/>
      <dgm:spPr/>
    </dgm:pt>
    <dgm:pt modelId="{D50567AA-D610-4FC2-ABD1-0DEE9EFDEA7A}" type="pres">
      <dgm:prSet presAssocID="{C1896C16-D640-4281-B27F-F04E035708DB}" presName="childText" presStyleLbl="conFgAcc1" presStyleIdx="0" presStyleCnt="3">
        <dgm:presLayoutVars>
          <dgm:bulletEnabled val="1"/>
        </dgm:presLayoutVars>
      </dgm:prSet>
      <dgm:spPr/>
    </dgm:pt>
    <dgm:pt modelId="{91912E31-FCF8-4D99-A497-C1F229977513}" type="pres">
      <dgm:prSet presAssocID="{ED8B834E-132C-4047-A3A9-7315CDC7465A}" presName="spaceBetweenRectangles" presStyleCnt="0"/>
      <dgm:spPr/>
    </dgm:pt>
    <dgm:pt modelId="{7A01A9CB-6B21-47B8-B8F3-731A1BE864E3}" type="pres">
      <dgm:prSet presAssocID="{14F4E64D-13BA-46AD-8C79-5B37846B289B}" presName="parentLin" presStyleCnt="0"/>
      <dgm:spPr/>
    </dgm:pt>
    <dgm:pt modelId="{0DD00A82-70F8-4F90-89FA-87E390D184A5}" type="pres">
      <dgm:prSet presAssocID="{14F4E64D-13BA-46AD-8C79-5B37846B289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01B3D798-D915-47FC-B49F-65EC1CBB1DDB}" type="pres">
      <dgm:prSet presAssocID="{14F4E64D-13BA-46AD-8C79-5B37846B289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404DF-3DC5-45B1-ABD4-24DB342B143A}" type="pres">
      <dgm:prSet presAssocID="{14F4E64D-13BA-46AD-8C79-5B37846B289B}" presName="negativeSpace" presStyleCnt="0"/>
      <dgm:spPr/>
    </dgm:pt>
    <dgm:pt modelId="{1FAEDCE4-7C20-4416-9E17-BED77E755506}" type="pres">
      <dgm:prSet presAssocID="{14F4E64D-13BA-46AD-8C79-5B37846B289B}" presName="childText" presStyleLbl="conFgAcc1" presStyleIdx="1" presStyleCnt="3">
        <dgm:presLayoutVars>
          <dgm:bulletEnabled val="1"/>
        </dgm:presLayoutVars>
      </dgm:prSet>
      <dgm:spPr/>
    </dgm:pt>
    <dgm:pt modelId="{12862507-873C-486A-B39B-CBAC35271722}" type="pres">
      <dgm:prSet presAssocID="{2190DD69-B7A7-4E3E-9BA4-F7AEBC62A5D8}" presName="spaceBetweenRectangles" presStyleCnt="0"/>
      <dgm:spPr/>
    </dgm:pt>
    <dgm:pt modelId="{125E3EE9-43D6-442C-B9C9-93CD55D15B26}" type="pres">
      <dgm:prSet presAssocID="{A5B29F58-007C-4598-A940-13516087840C}" presName="parentLin" presStyleCnt="0"/>
      <dgm:spPr/>
    </dgm:pt>
    <dgm:pt modelId="{11801C25-6F18-4D9C-BD85-D118CCE352CA}" type="pres">
      <dgm:prSet presAssocID="{A5B29F58-007C-4598-A940-13516087840C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2D8F7B2C-7A1E-4CAE-AA25-DF0A88C33CC8}" type="pres">
      <dgm:prSet presAssocID="{A5B29F58-007C-4598-A940-13516087840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02FA3-E354-416E-ADD8-58DCEC243B42}" type="pres">
      <dgm:prSet presAssocID="{A5B29F58-007C-4598-A940-13516087840C}" presName="negativeSpace" presStyleCnt="0"/>
      <dgm:spPr/>
    </dgm:pt>
    <dgm:pt modelId="{284B5A5D-1FDE-4F10-9C31-D9E746CC8FBC}" type="pres">
      <dgm:prSet presAssocID="{A5B29F58-007C-4598-A940-13516087840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D3A73AA-6287-4670-B4FC-8AAC7A302A6C}" type="presOf" srcId="{D61407D7-535E-4EA3-B751-8D1D882E9CAE}" destId="{25123DB0-5C2A-4C2F-A9F2-896B6C9B283D}" srcOrd="0" destOrd="0" presId="urn:microsoft.com/office/officeart/2005/8/layout/list1"/>
    <dgm:cxn modelId="{25F783FC-473D-4143-B941-131BC7EF0F11}" type="presOf" srcId="{14F4E64D-13BA-46AD-8C79-5B37846B289B}" destId="{0DD00A82-70F8-4F90-89FA-87E390D184A5}" srcOrd="0" destOrd="0" presId="urn:microsoft.com/office/officeart/2005/8/layout/list1"/>
    <dgm:cxn modelId="{FAB03706-6898-4358-B686-A2A15D4B17FC}" type="presOf" srcId="{14F4E64D-13BA-46AD-8C79-5B37846B289B}" destId="{01B3D798-D915-47FC-B49F-65EC1CBB1DDB}" srcOrd="1" destOrd="0" presId="urn:microsoft.com/office/officeart/2005/8/layout/list1"/>
    <dgm:cxn modelId="{8EBC7036-A395-491D-9147-4E4800540A1F}" srcId="{D61407D7-535E-4EA3-B751-8D1D882E9CAE}" destId="{C1896C16-D640-4281-B27F-F04E035708DB}" srcOrd="0" destOrd="0" parTransId="{68934514-9636-4AA3-82A5-FB2DF61E3448}" sibTransId="{ED8B834E-132C-4047-A3A9-7315CDC7465A}"/>
    <dgm:cxn modelId="{6A553861-6018-4070-88A8-E1CD8B20F19F}" srcId="{D61407D7-535E-4EA3-B751-8D1D882E9CAE}" destId="{A5B29F58-007C-4598-A940-13516087840C}" srcOrd="2" destOrd="0" parTransId="{81874443-FC4A-4540-A56F-496D2F0C22C5}" sibTransId="{68DDDC34-317E-47FD-A7E4-E5CE0148442E}"/>
    <dgm:cxn modelId="{DEF6E111-E983-46CF-94E9-E3C0771ED134}" type="presOf" srcId="{C1896C16-D640-4281-B27F-F04E035708DB}" destId="{33A35287-B98F-4CA6-A474-0B2EB3EA4FFA}" srcOrd="0" destOrd="0" presId="urn:microsoft.com/office/officeart/2005/8/layout/list1"/>
    <dgm:cxn modelId="{6DD6D994-4088-46FE-803D-9487C8746777}" type="presOf" srcId="{A5B29F58-007C-4598-A940-13516087840C}" destId="{2D8F7B2C-7A1E-4CAE-AA25-DF0A88C33CC8}" srcOrd="1" destOrd="0" presId="urn:microsoft.com/office/officeart/2005/8/layout/list1"/>
    <dgm:cxn modelId="{2CC36012-D653-4C27-AFEE-9DF6E455535A}" type="presOf" srcId="{C1896C16-D640-4281-B27F-F04E035708DB}" destId="{74DF2109-51CE-4089-8919-8C4410F67BD7}" srcOrd="1" destOrd="0" presId="urn:microsoft.com/office/officeart/2005/8/layout/list1"/>
    <dgm:cxn modelId="{BCE3FD2F-A5AC-454D-A819-3BED88CA1F65}" type="presOf" srcId="{A5B29F58-007C-4598-A940-13516087840C}" destId="{11801C25-6F18-4D9C-BD85-D118CCE352CA}" srcOrd="0" destOrd="0" presId="urn:microsoft.com/office/officeart/2005/8/layout/list1"/>
    <dgm:cxn modelId="{D4A2FD47-FBF5-43B0-A79E-4D9E66188073}" srcId="{D61407D7-535E-4EA3-B751-8D1D882E9CAE}" destId="{14F4E64D-13BA-46AD-8C79-5B37846B289B}" srcOrd="1" destOrd="0" parTransId="{10BF7AFB-CBBD-42DF-8650-3A8A3CEED6E6}" sibTransId="{2190DD69-B7A7-4E3E-9BA4-F7AEBC62A5D8}"/>
    <dgm:cxn modelId="{B8E3BE17-AB52-4682-84E9-FEBAF79E5C41}" type="presParOf" srcId="{25123DB0-5C2A-4C2F-A9F2-896B6C9B283D}" destId="{A73F94CF-1C83-4A6F-804B-9BB0BC80B4E9}" srcOrd="0" destOrd="0" presId="urn:microsoft.com/office/officeart/2005/8/layout/list1"/>
    <dgm:cxn modelId="{C1EDE986-5451-4F80-94AA-251C690A7F1A}" type="presParOf" srcId="{A73F94CF-1C83-4A6F-804B-9BB0BC80B4E9}" destId="{33A35287-B98F-4CA6-A474-0B2EB3EA4FFA}" srcOrd="0" destOrd="0" presId="urn:microsoft.com/office/officeart/2005/8/layout/list1"/>
    <dgm:cxn modelId="{226B59FF-113B-40AA-87AE-521DC3558192}" type="presParOf" srcId="{A73F94CF-1C83-4A6F-804B-9BB0BC80B4E9}" destId="{74DF2109-51CE-4089-8919-8C4410F67BD7}" srcOrd="1" destOrd="0" presId="urn:microsoft.com/office/officeart/2005/8/layout/list1"/>
    <dgm:cxn modelId="{8A036323-B8A0-43AE-B467-73394AEF5AF5}" type="presParOf" srcId="{25123DB0-5C2A-4C2F-A9F2-896B6C9B283D}" destId="{C2F06CB6-B694-47C3-90AF-6C4DDAE4E02F}" srcOrd="1" destOrd="0" presId="urn:microsoft.com/office/officeart/2005/8/layout/list1"/>
    <dgm:cxn modelId="{F9AD8CED-445F-4716-A751-A4D993285772}" type="presParOf" srcId="{25123DB0-5C2A-4C2F-A9F2-896B6C9B283D}" destId="{D50567AA-D610-4FC2-ABD1-0DEE9EFDEA7A}" srcOrd="2" destOrd="0" presId="urn:microsoft.com/office/officeart/2005/8/layout/list1"/>
    <dgm:cxn modelId="{3330507E-D76A-4D32-8325-351B8E63837A}" type="presParOf" srcId="{25123DB0-5C2A-4C2F-A9F2-896B6C9B283D}" destId="{91912E31-FCF8-4D99-A497-C1F229977513}" srcOrd="3" destOrd="0" presId="urn:microsoft.com/office/officeart/2005/8/layout/list1"/>
    <dgm:cxn modelId="{FAC99014-4963-490D-B205-B72E234B0772}" type="presParOf" srcId="{25123DB0-5C2A-4C2F-A9F2-896B6C9B283D}" destId="{7A01A9CB-6B21-47B8-B8F3-731A1BE864E3}" srcOrd="4" destOrd="0" presId="urn:microsoft.com/office/officeart/2005/8/layout/list1"/>
    <dgm:cxn modelId="{019E4AFD-5CDA-426F-897D-C1527ECC6849}" type="presParOf" srcId="{7A01A9CB-6B21-47B8-B8F3-731A1BE864E3}" destId="{0DD00A82-70F8-4F90-89FA-87E390D184A5}" srcOrd="0" destOrd="0" presId="urn:microsoft.com/office/officeart/2005/8/layout/list1"/>
    <dgm:cxn modelId="{93F7D7FC-5A5A-40F7-BBB6-4FF3E930415E}" type="presParOf" srcId="{7A01A9CB-6B21-47B8-B8F3-731A1BE864E3}" destId="{01B3D798-D915-47FC-B49F-65EC1CBB1DDB}" srcOrd="1" destOrd="0" presId="urn:microsoft.com/office/officeart/2005/8/layout/list1"/>
    <dgm:cxn modelId="{B514D8B4-53F2-4545-AC2E-FCE3C6C675CF}" type="presParOf" srcId="{25123DB0-5C2A-4C2F-A9F2-896B6C9B283D}" destId="{4E9404DF-3DC5-45B1-ABD4-24DB342B143A}" srcOrd="5" destOrd="0" presId="urn:microsoft.com/office/officeart/2005/8/layout/list1"/>
    <dgm:cxn modelId="{E69E9363-F57E-430A-8284-44919B1AE340}" type="presParOf" srcId="{25123DB0-5C2A-4C2F-A9F2-896B6C9B283D}" destId="{1FAEDCE4-7C20-4416-9E17-BED77E755506}" srcOrd="6" destOrd="0" presId="urn:microsoft.com/office/officeart/2005/8/layout/list1"/>
    <dgm:cxn modelId="{4E610D1F-9277-49A7-9549-FCB8BFCF1235}" type="presParOf" srcId="{25123DB0-5C2A-4C2F-A9F2-896B6C9B283D}" destId="{12862507-873C-486A-B39B-CBAC35271722}" srcOrd="7" destOrd="0" presId="urn:microsoft.com/office/officeart/2005/8/layout/list1"/>
    <dgm:cxn modelId="{AC2D646A-8525-437C-833B-029DF8EF00EF}" type="presParOf" srcId="{25123DB0-5C2A-4C2F-A9F2-896B6C9B283D}" destId="{125E3EE9-43D6-442C-B9C9-93CD55D15B26}" srcOrd="8" destOrd="0" presId="urn:microsoft.com/office/officeart/2005/8/layout/list1"/>
    <dgm:cxn modelId="{17AE5432-2E15-4D39-BB87-9698D9E25E8C}" type="presParOf" srcId="{125E3EE9-43D6-442C-B9C9-93CD55D15B26}" destId="{11801C25-6F18-4D9C-BD85-D118CCE352CA}" srcOrd="0" destOrd="0" presId="urn:microsoft.com/office/officeart/2005/8/layout/list1"/>
    <dgm:cxn modelId="{D8CC7796-CA74-4569-97CC-50FB4390463F}" type="presParOf" srcId="{125E3EE9-43D6-442C-B9C9-93CD55D15B26}" destId="{2D8F7B2C-7A1E-4CAE-AA25-DF0A88C33CC8}" srcOrd="1" destOrd="0" presId="urn:microsoft.com/office/officeart/2005/8/layout/list1"/>
    <dgm:cxn modelId="{F2377B80-5983-45C4-BE3D-3C2D6EC862DE}" type="presParOf" srcId="{25123DB0-5C2A-4C2F-A9F2-896B6C9B283D}" destId="{8B902FA3-E354-416E-ADD8-58DCEC243B42}" srcOrd="9" destOrd="0" presId="urn:microsoft.com/office/officeart/2005/8/layout/list1"/>
    <dgm:cxn modelId="{3E9112D3-0176-4FF8-96B0-94B794DF062F}" type="presParOf" srcId="{25123DB0-5C2A-4C2F-A9F2-896B6C9B283D}" destId="{284B5A5D-1FDE-4F10-9C31-D9E746CC8F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929345-E070-4314-95B7-830FB3F8F987}" type="doc">
      <dgm:prSet loTypeId="urn:microsoft.com/office/officeart/2005/8/layout/pList2" loCatId="list" qsTypeId="urn:microsoft.com/office/officeart/2005/8/quickstyle/simple1" qsCatId="simple" csTypeId="urn:microsoft.com/office/officeart/2005/8/colors/colorful2" csCatId="colorful" phldr="1"/>
      <dgm:spPr/>
    </dgm:pt>
    <dgm:pt modelId="{F94B9E4F-743A-48F7-A390-9BAC0DBA53BF}">
      <dgm:prSet phldrT="[Text]" custT="1"/>
      <dgm:spPr/>
      <dgm:t>
        <a:bodyPr/>
        <a:lstStyle/>
        <a:p>
          <a:r>
            <a:rPr lang="en-US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HEAD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Attitude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Less TV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Music/Dance</a:t>
          </a:r>
          <a:endParaRPr lang="en-US" sz="1800" b="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Games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Exercise</a:t>
          </a:r>
          <a:endParaRPr lang="en-US" sz="18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18E0138-78B8-4C35-93CE-A272B7E72A3E}" type="parTrans" cxnId="{992D14D3-5106-4151-A564-050E5DEE3E52}">
      <dgm:prSet/>
      <dgm:spPr/>
      <dgm:t>
        <a:bodyPr/>
        <a:lstStyle/>
        <a:p>
          <a:endParaRPr lang="en-US"/>
        </a:p>
      </dgm:t>
    </dgm:pt>
    <dgm:pt modelId="{8F93A183-B1E4-4E4B-BFB8-F35F22234E2D}" type="sibTrans" cxnId="{992D14D3-5106-4151-A564-050E5DEE3E52}">
      <dgm:prSet/>
      <dgm:spPr/>
      <dgm:t>
        <a:bodyPr/>
        <a:lstStyle/>
        <a:p>
          <a:endParaRPr lang="en-US"/>
        </a:p>
      </dgm:t>
    </dgm:pt>
    <dgm:pt modelId="{59BDA315-DE1C-451F-958A-53FE7B4A694E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HEART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Friends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Mentor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Travel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Community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Groups</a:t>
          </a:r>
          <a:endParaRPr lang="en-US" sz="18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48B1406-D8C1-4D6F-87A6-D7A3F954051E}" type="parTrans" cxnId="{3A8CBF3C-B773-4768-BA34-0546E56F233A}">
      <dgm:prSet/>
      <dgm:spPr/>
      <dgm:t>
        <a:bodyPr/>
        <a:lstStyle/>
        <a:p>
          <a:endParaRPr lang="en-US"/>
        </a:p>
      </dgm:t>
    </dgm:pt>
    <dgm:pt modelId="{BA28298C-392E-477A-9F9E-15CD61A02134}" type="sibTrans" cxnId="{3A8CBF3C-B773-4768-BA34-0546E56F233A}">
      <dgm:prSet/>
      <dgm:spPr/>
      <dgm:t>
        <a:bodyPr/>
        <a:lstStyle/>
        <a:p>
          <a:endParaRPr lang="en-US"/>
        </a:p>
      </dgm:t>
    </dgm:pt>
    <dgm:pt modelId="{CA865A96-E965-4218-A1D3-425DCF2B15E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BODY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Exercise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Weight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Accident proof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Medical checks</a:t>
          </a:r>
        </a:p>
        <a:p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Nutrition</a:t>
          </a:r>
          <a:endParaRPr lang="en-US" sz="18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3506ADE-B419-4DE7-BB9E-ECA8AAE87712}" type="parTrans" cxnId="{6952EA0C-CE9C-4F01-83CE-537E1D9AAF23}">
      <dgm:prSet/>
      <dgm:spPr/>
      <dgm:t>
        <a:bodyPr/>
        <a:lstStyle/>
        <a:p>
          <a:endParaRPr lang="en-US"/>
        </a:p>
      </dgm:t>
    </dgm:pt>
    <dgm:pt modelId="{61E2E161-DF62-468A-B9EE-E4B01099D3DC}" type="sibTrans" cxnId="{6952EA0C-CE9C-4F01-83CE-537E1D9AAF23}">
      <dgm:prSet/>
      <dgm:spPr/>
      <dgm:t>
        <a:bodyPr/>
        <a:lstStyle/>
        <a:p>
          <a:endParaRPr lang="en-US"/>
        </a:p>
      </dgm:t>
    </dgm:pt>
    <dgm:pt modelId="{CD7F27ED-7B5D-49A2-B40E-4CA658E41BDD}" type="pres">
      <dgm:prSet presAssocID="{2F929345-E070-4314-95B7-830FB3F8F987}" presName="Name0" presStyleCnt="0">
        <dgm:presLayoutVars>
          <dgm:dir/>
          <dgm:resizeHandles val="exact"/>
        </dgm:presLayoutVars>
      </dgm:prSet>
      <dgm:spPr/>
    </dgm:pt>
    <dgm:pt modelId="{ADF72F92-0D29-4FAC-AA5A-F3DBF1D45308}" type="pres">
      <dgm:prSet presAssocID="{2F929345-E070-4314-95B7-830FB3F8F987}" presName="bkgdShp" presStyleLbl="alignAccFollowNode1" presStyleIdx="0" presStyleCnt="1"/>
      <dgm:spPr/>
    </dgm:pt>
    <dgm:pt modelId="{C737C367-DF3B-4B3D-BDED-1329ECF060FF}" type="pres">
      <dgm:prSet presAssocID="{2F929345-E070-4314-95B7-830FB3F8F987}" presName="linComp" presStyleCnt="0"/>
      <dgm:spPr/>
    </dgm:pt>
    <dgm:pt modelId="{1930653B-05C9-4DBE-AE88-1E76B0B29C90}" type="pres">
      <dgm:prSet presAssocID="{F94B9E4F-743A-48F7-A390-9BAC0DBA53BF}" presName="compNode" presStyleCnt="0"/>
      <dgm:spPr/>
    </dgm:pt>
    <dgm:pt modelId="{6ADEA614-40CB-48DA-8F5C-C2941F63C29C}" type="pres">
      <dgm:prSet presAssocID="{F94B9E4F-743A-48F7-A390-9BAC0DBA53B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2A3498-FD89-476F-A067-6E1FB34A0CA2}" type="pres">
      <dgm:prSet presAssocID="{F94B9E4F-743A-48F7-A390-9BAC0DBA53BF}" presName="invisiNode" presStyleLbl="node1" presStyleIdx="0" presStyleCnt="3"/>
      <dgm:spPr/>
    </dgm:pt>
    <dgm:pt modelId="{20091573-6263-492E-BB5C-3EF8F12D0556}" type="pres">
      <dgm:prSet presAssocID="{F94B9E4F-743A-48F7-A390-9BAC0DBA53BF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F961CA6-09D0-4390-81F5-EC62D4ED34E8}" type="pres">
      <dgm:prSet presAssocID="{8F93A183-B1E4-4E4B-BFB8-F35F22234E2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AEE53EA-9F7A-4D13-9EDD-68A09AF9549E}" type="pres">
      <dgm:prSet presAssocID="{59BDA315-DE1C-451F-958A-53FE7B4A694E}" presName="compNode" presStyleCnt="0"/>
      <dgm:spPr/>
    </dgm:pt>
    <dgm:pt modelId="{15FE72AF-4ECB-4AB9-9C13-210B4615E024}" type="pres">
      <dgm:prSet presAssocID="{59BDA315-DE1C-451F-958A-53FE7B4A694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488BD8-BA8A-40B9-9F09-26E81F43848D}" type="pres">
      <dgm:prSet presAssocID="{59BDA315-DE1C-451F-958A-53FE7B4A694E}" presName="invisiNode" presStyleLbl="node1" presStyleIdx="1" presStyleCnt="3"/>
      <dgm:spPr/>
    </dgm:pt>
    <dgm:pt modelId="{0B92D8A4-CC0E-47C9-81FA-24F4631679C9}" type="pres">
      <dgm:prSet presAssocID="{59BDA315-DE1C-451F-958A-53FE7B4A694E}" presName="imagNode" presStyleLbl="fgImgPlace1" presStyleIdx="1" presStyleCnt="3" custScaleX="931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99D9D61-C023-4ACB-825A-E697DE602055}" type="pres">
      <dgm:prSet presAssocID="{BA28298C-392E-477A-9F9E-15CD61A0213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EFA0BE5-DE74-499D-8260-8561B67BEF9C}" type="pres">
      <dgm:prSet presAssocID="{CA865A96-E965-4218-A1D3-425DCF2B15E1}" presName="compNode" presStyleCnt="0"/>
      <dgm:spPr/>
    </dgm:pt>
    <dgm:pt modelId="{E3199BC9-C5A1-434B-B969-6E4069A229B7}" type="pres">
      <dgm:prSet presAssocID="{CA865A96-E965-4218-A1D3-425DCF2B15E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9908E-92CB-4A35-A710-7A4A19F091AE}" type="pres">
      <dgm:prSet presAssocID="{CA865A96-E965-4218-A1D3-425DCF2B15E1}" presName="invisiNode" presStyleLbl="node1" presStyleIdx="2" presStyleCnt="3"/>
      <dgm:spPr/>
    </dgm:pt>
    <dgm:pt modelId="{63F73C12-EDC7-4C90-9DE8-A7F2D0E3DF92}" type="pres">
      <dgm:prSet presAssocID="{CA865A96-E965-4218-A1D3-425DCF2B15E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27A4912-5CA2-40A5-956F-34732C665613}" type="presOf" srcId="{BA28298C-392E-477A-9F9E-15CD61A02134}" destId="{299D9D61-C023-4ACB-825A-E697DE602055}" srcOrd="0" destOrd="0" presId="urn:microsoft.com/office/officeart/2005/8/layout/pList2"/>
    <dgm:cxn modelId="{69A20EBE-F31F-48FA-81DE-3AA63C75E45A}" type="presOf" srcId="{CA865A96-E965-4218-A1D3-425DCF2B15E1}" destId="{E3199BC9-C5A1-434B-B969-6E4069A229B7}" srcOrd="0" destOrd="0" presId="urn:microsoft.com/office/officeart/2005/8/layout/pList2"/>
    <dgm:cxn modelId="{6952EA0C-CE9C-4F01-83CE-537E1D9AAF23}" srcId="{2F929345-E070-4314-95B7-830FB3F8F987}" destId="{CA865A96-E965-4218-A1D3-425DCF2B15E1}" srcOrd="2" destOrd="0" parTransId="{B3506ADE-B419-4DE7-BB9E-ECA8AAE87712}" sibTransId="{61E2E161-DF62-468A-B9EE-E4B01099D3DC}"/>
    <dgm:cxn modelId="{992D14D3-5106-4151-A564-050E5DEE3E52}" srcId="{2F929345-E070-4314-95B7-830FB3F8F987}" destId="{F94B9E4F-743A-48F7-A390-9BAC0DBA53BF}" srcOrd="0" destOrd="0" parTransId="{B18E0138-78B8-4C35-93CE-A272B7E72A3E}" sibTransId="{8F93A183-B1E4-4E4B-BFB8-F35F22234E2D}"/>
    <dgm:cxn modelId="{87575950-39A0-4A44-942F-BAF81AA4A5F7}" type="presOf" srcId="{59BDA315-DE1C-451F-958A-53FE7B4A694E}" destId="{15FE72AF-4ECB-4AB9-9C13-210B4615E024}" srcOrd="0" destOrd="0" presId="urn:microsoft.com/office/officeart/2005/8/layout/pList2"/>
    <dgm:cxn modelId="{3A8CBF3C-B773-4768-BA34-0546E56F233A}" srcId="{2F929345-E070-4314-95B7-830FB3F8F987}" destId="{59BDA315-DE1C-451F-958A-53FE7B4A694E}" srcOrd="1" destOrd="0" parTransId="{348B1406-D8C1-4D6F-87A6-D7A3F954051E}" sibTransId="{BA28298C-392E-477A-9F9E-15CD61A02134}"/>
    <dgm:cxn modelId="{02152D0D-C058-46BB-AA9A-08C7F5089EB8}" type="presOf" srcId="{8F93A183-B1E4-4E4B-BFB8-F35F22234E2D}" destId="{5F961CA6-09D0-4390-81F5-EC62D4ED34E8}" srcOrd="0" destOrd="0" presId="urn:microsoft.com/office/officeart/2005/8/layout/pList2"/>
    <dgm:cxn modelId="{2DFBBD47-46EB-4DD6-BA2C-8B76ED8C349B}" type="presOf" srcId="{F94B9E4F-743A-48F7-A390-9BAC0DBA53BF}" destId="{6ADEA614-40CB-48DA-8F5C-C2941F63C29C}" srcOrd="0" destOrd="0" presId="urn:microsoft.com/office/officeart/2005/8/layout/pList2"/>
    <dgm:cxn modelId="{163D813B-03D0-4DCE-BAD9-528EF9595BB6}" type="presOf" srcId="{2F929345-E070-4314-95B7-830FB3F8F987}" destId="{CD7F27ED-7B5D-49A2-B40E-4CA658E41BDD}" srcOrd="0" destOrd="0" presId="urn:microsoft.com/office/officeart/2005/8/layout/pList2"/>
    <dgm:cxn modelId="{0315E388-5504-4FB4-814E-3BC3D9E79089}" type="presParOf" srcId="{CD7F27ED-7B5D-49A2-B40E-4CA658E41BDD}" destId="{ADF72F92-0D29-4FAC-AA5A-F3DBF1D45308}" srcOrd="0" destOrd="0" presId="urn:microsoft.com/office/officeart/2005/8/layout/pList2"/>
    <dgm:cxn modelId="{EE82AB69-7083-4B8D-99DA-FB9E31B118A4}" type="presParOf" srcId="{CD7F27ED-7B5D-49A2-B40E-4CA658E41BDD}" destId="{C737C367-DF3B-4B3D-BDED-1329ECF060FF}" srcOrd="1" destOrd="0" presId="urn:microsoft.com/office/officeart/2005/8/layout/pList2"/>
    <dgm:cxn modelId="{B7BD82FA-7066-427E-91B7-1CFE0A01860C}" type="presParOf" srcId="{C737C367-DF3B-4B3D-BDED-1329ECF060FF}" destId="{1930653B-05C9-4DBE-AE88-1E76B0B29C90}" srcOrd="0" destOrd="0" presId="urn:microsoft.com/office/officeart/2005/8/layout/pList2"/>
    <dgm:cxn modelId="{46C79108-20F4-47F9-8326-934A06AF5ECB}" type="presParOf" srcId="{1930653B-05C9-4DBE-AE88-1E76B0B29C90}" destId="{6ADEA614-40CB-48DA-8F5C-C2941F63C29C}" srcOrd="0" destOrd="0" presId="urn:microsoft.com/office/officeart/2005/8/layout/pList2"/>
    <dgm:cxn modelId="{79F06E8E-6DFD-41C2-B298-02C93EAF4D29}" type="presParOf" srcId="{1930653B-05C9-4DBE-AE88-1E76B0B29C90}" destId="{DC2A3498-FD89-476F-A067-6E1FB34A0CA2}" srcOrd="1" destOrd="0" presId="urn:microsoft.com/office/officeart/2005/8/layout/pList2"/>
    <dgm:cxn modelId="{63660D06-044F-4CDE-A0BB-D0B58C057A4C}" type="presParOf" srcId="{1930653B-05C9-4DBE-AE88-1E76B0B29C90}" destId="{20091573-6263-492E-BB5C-3EF8F12D0556}" srcOrd="2" destOrd="0" presId="urn:microsoft.com/office/officeart/2005/8/layout/pList2"/>
    <dgm:cxn modelId="{8A5F0460-0D39-4161-B285-0CF621BB7B8E}" type="presParOf" srcId="{C737C367-DF3B-4B3D-BDED-1329ECF060FF}" destId="{5F961CA6-09D0-4390-81F5-EC62D4ED34E8}" srcOrd="1" destOrd="0" presId="urn:microsoft.com/office/officeart/2005/8/layout/pList2"/>
    <dgm:cxn modelId="{BCD3D1F5-C662-4B20-9B10-61D9D5474402}" type="presParOf" srcId="{C737C367-DF3B-4B3D-BDED-1329ECF060FF}" destId="{BAEE53EA-9F7A-4D13-9EDD-68A09AF9549E}" srcOrd="2" destOrd="0" presId="urn:microsoft.com/office/officeart/2005/8/layout/pList2"/>
    <dgm:cxn modelId="{DCBC8C40-D314-4F4D-9BAA-BC786B109947}" type="presParOf" srcId="{BAEE53EA-9F7A-4D13-9EDD-68A09AF9549E}" destId="{15FE72AF-4ECB-4AB9-9C13-210B4615E024}" srcOrd="0" destOrd="0" presId="urn:microsoft.com/office/officeart/2005/8/layout/pList2"/>
    <dgm:cxn modelId="{D404BB1A-E3F6-4030-8833-1E4872CD39AD}" type="presParOf" srcId="{BAEE53EA-9F7A-4D13-9EDD-68A09AF9549E}" destId="{B9488BD8-BA8A-40B9-9F09-26E81F43848D}" srcOrd="1" destOrd="0" presId="urn:microsoft.com/office/officeart/2005/8/layout/pList2"/>
    <dgm:cxn modelId="{6FF9CAA2-34D1-4914-A028-B12A6C6C3E82}" type="presParOf" srcId="{BAEE53EA-9F7A-4D13-9EDD-68A09AF9549E}" destId="{0B92D8A4-CC0E-47C9-81FA-24F4631679C9}" srcOrd="2" destOrd="0" presId="urn:microsoft.com/office/officeart/2005/8/layout/pList2"/>
    <dgm:cxn modelId="{AC4A45CC-0297-4F37-A897-C1D328B22A60}" type="presParOf" srcId="{C737C367-DF3B-4B3D-BDED-1329ECF060FF}" destId="{299D9D61-C023-4ACB-825A-E697DE602055}" srcOrd="3" destOrd="0" presId="urn:microsoft.com/office/officeart/2005/8/layout/pList2"/>
    <dgm:cxn modelId="{CCBD6374-D6A6-4B6B-AAD2-93E389F5F0C0}" type="presParOf" srcId="{C737C367-DF3B-4B3D-BDED-1329ECF060FF}" destId="{CEFA0BE5-DE74-499D-8260-8561B67BEF9C}" srcOrd="4" destOrd="0" presId="urn:microsoft.com/office/officeart/2005/8/layout/pList2"/>
    <dgm:cxn modelId="{0E4725F5-33AE-47C7-98BD-9E81C5C2AB1F}" type="presParOf" srcId="{CEFA0BE5-DE74-499D-8260-8561B67BEF9C}" destId="{E3199BC9-C5A1-434B-B969-6E4069A229B7}" srcOrd="0" destOrd="0" presId="urn:microsoft.com/office/officeart/2005/8/layout/pList2"/>
    <dgm:cxn modelId="{05C39510-18E0-40A9-BF6C-64306E23CB76}" type="presParOf" srcId="{CEFA0BE5-DE74-499D-8260-8561B67BEF9C}" destId="{F699908E-92CB-4A35-A710-7A4A19F091AE}" srcOrd="1" destOrd="0" presId="urn:microsoft.com/office/officeart/2005/8/layout/pList2"/>
    <dgm:cxn modelId="{789C6E9D-A47D-46B8-AF15-2A07AF42B749}" type="presParOf" srcId="{CEFA0BE5-DE74-499D-8260-8561B67BEF9C}" destId="{63F73C12-EDC7-4C90-9DE8-A7F2D0E3DF9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D047E-E91D-43B6-A1C3-6DB27C60E2BB}">
      <dsp:nvSpPr>
        <dsp:cNvPr id="0" name=""/>
        <dsp:cNvSpPr/>
      </dsp:nvSpPr>
      <dsp:spPr>
        <a:xfrm rot="5400000">
          <a:off x="3753961" y="-1459537"/>
          <a:ext cx="782637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>
              <a:latin typeface="Poppins" panose="020B0604020202020204" charset="0"/>
              <a:cs typeface="Poppins" panose="020B0604020202020204" charset="0"/>
            </a:rPr>
            <a:t>What is your income dependent upon?</a:t>
          </a:r>
          <a:endParaRPr lang="en-US" sz="1200" kern="1200" dirty="0">
            <a:latin typeface="Poppins" panose="020B0604020202020204" charset="0"/>
            <a:cs typeface="Poppins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>
              <a:latin typeface="Poppins" panose="020B0604020202020204" charset="0"/>
              <a:cs typeface="Poppins" panose="020B0604020202020204" charset="0"/>
            </a:rPr>
            <a:t>What happens if your income shuts down?</a:t>
          </a:r>
          <a:endParaRPr lang="en-US" sz="1200" kern="1200" dirty="0">
            <a:latin typeface="Poppins" panose="020B0604020202020204" charset="0"/>
            <a:cs typeface="Poppins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>
              <a:latin typeface="Poppins" panose="020B0604020202020204" charset="0"/>
              <a:cs typeface="Poppins" panose="020B0604020202020204" charset="0"/>
            </a:rPr>
            <a:t>Where do you make your money from?</a:t>
          </a:r>
          <a:endParaRPr lang="en-US" sz="1200" kern="1200" dirty="0">
            <a:latin typeface="Poppins" panose="020B0604020202020204" charset="0"/>
            <a:cs typeface="Poppins" panose="020B0604020202020204" charset="0"/>
          </a:endParaRPr>
        </a:p>
      </dsp:txBody>
      <dsp:txXfrm rot="-5400000">
        <a:off x="2194560" y="138069"/>
        <a:ext cx="3863235" cy="706227"/>
      </dsp:txXfrm>
    </dsp:sp>
    <dsp:sp modelId="{BAE378D4-2B8A-4A6C-940B-22309141AFDF}">
      <dsp:nvSpPr>
        <dsp:cNvPr id="0" name=""/>
        <dsp:cNvSpPr/>
      </dsp:nvSpPr>
      <dsp:spPr>
        <a:xfrm>
          <a:off x="0" y="2033"/>
          <a:ext cx="2194560" cy="978296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Poppins" panose="020B0604020202020204" charset="0"/>
              <a:cs typeface="Poppins" panose="020B0604020202020204" charset="0"/>
            </a:rPr>
            <a:t>Income </a:t>
          </a:r>
          <a:endParaRPr lang="en-US" sz="2200" b="1" kern="1200" dirty="0">
            <a:latin typeface="Poppins" panose="020B0604020202020204" charset="0"/>
            <a:cs typeface="Poppins" panose="020B0604020202020204" charset="0"/>
          </a:endParaRPr>
        </a:p>
      </dsp:txBody>
      <dsp:txXfrm>
        <a:off x="47756" y="49789"/>
        <a:ext cx="2099048" cy="882784"/>
      </dsp:txXfrm>
    </dsp:sp>
    <dsp:sp modelId="{8A4AD3B2-2D0D-4901-B315-32CE7BD98B1F}">
      <dsp:nvSpPr>
        <dsp:cNvPr id="0" name=""/>
        <dsp:cNvSpPr/>
      </dsp:nvSpPr>
      <dsp:spPr>
        <a:xfrm rot="5400000">
          <a:off x="3753961" y="-432325"/>
          <a:ext cx="782637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>
              <a:latin typeface="Poppins" panose="020B0604020202020204" charset="0"/>
              <a:cs typeface="Poppins" panose="020B0604020202020204" charset="0"/>
            </a:rPr>
            <a:t>What do you spend your money for?</a:t>
          </a:r>
          <a:endParaRPr lang="en-US" sz="1200" kern="1200" dirty="0">
            <a:latin typeface="Poppins" panose="020B0604020202020204" charset="0"/>
            <a:cs typeface="Poppins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Poppins" panose="020B0604020202020204" charset="0"/>
              <a:cs typeface="Poppins" panose="020B0604020202020204" charset="0"/>
            </a:rPr>
            <a:t>Is that expense necessary?</a:t>
          </a:r>
          <a:endParaRPr lang="en-US" sz="1200" kern="1200" dirty="0">
            <a:latin typeface="Poppins" panose="020B0604020202020204" charset="0"/>
            <a:cs typeface="Poppins" panose="020B0604020202020204" charset="0"/>
          </a:endParaRPr>
        </a:p>
      </dsp:txBody>
      <dsp:txXfrm rot="-5400000">
        <a:off x="2194560" y="1165281"/>
        <a:ext cx="3863235" cy="706227"/>
      </dsp:txXfrm>
    </dsp:sp>
    <dsp:sp modelId="{6FDB88F0-1C3B-4376-AA71-E6BF7DA31363}">
      <dsp:nvSpPr>
        <dsp:cNvPr id="0" name=""/>
        <dsp:cNvSpPr/>
      </dsp:nvSpPr>
      <dsp:spPr>
        <a:xfrm>
          <a:off x="0" y="1029245"/>
          <a:ext cx="2194560" cy="978296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Poppins" panose="020B0604020202020204" charset="0"/>
              <a:cs typeface="Poppins" panose="020B0604020202020204" charset="0"/>
            </a:rPr>
            <a:t>Expenses</a:t>
          </a:r>
          <a:endParaRPr lang="en-US" sz="2200" b="1" kern="1200" dirty="0">
            <a:latin typeface="Poppins" panose="020B0604020202020204" charset="0"/>
            <a:cs typeface="Poppins" panose="020B0604020202020204" charset="0"/>
          </a:endParaRPr>
        </a:p>
      </dsp:txBody>
      <dsp:txXfrm>
        <a:off x="47756" y="1077001"/>
        <a:ext cx="2099048" cy="882784"/>
      </dsp:txXfrm>
    </dsp:sp>
    <dsp:sp modelId="{E2EA17D5-C9ED-42CD-B8D4-2D9F4A182A50}">
      <dsp:nvSpPr>
        <dsp:cNvPr id="0" name=""/>
        <dsp:cNvSpPr/>
      </dsp:nvSpPr>
      <dsp:spPr>
        <a:xfrm rot="5400000">
          <a:off x="3753961" y="594885"/>
          <a:ext cx="782637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>
              <a:latin typeface="Poppins" panose="020B0604020202020204" charset="0"/>
              <a:cs typeface="Poppins" panose="020B0604020202020204" charset="0"/>
            </a:rPr>
            <a:t>Why do you save? </a:t>
          </a:r>
          <a:endParaRPr lang="en-US" sz="1200" kern="1200" dirty="0">
            <a:latin typeface="Poppins" panose="020B0604020202020204" charset="0"/>
            <a:cs typeface="Poppins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>
              <a:latin typeface="Poppins" panose="020B0604020202020204" charset="0"/>
              <a:cs typeface="Poppins" panose="020B0604020202020204" charset="0"/>
            </a:rPr>
            <a:t>How much do you save? </a:t>
          </a:r>
          <a:endParaRPr lang="en-US" sz="1200" kern="1200" dirty="0">
            <a:latin typeface="Poppins" panose="020B0604020202020204" charset="0"/>
            <a:cs typeface="Poppins" panose="020B060402020202020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>
              <a:latin typeface="Poppins" panose="020B0604020202020204" charset="0"/>
              <a:cs typeface="Poppins" panose="020B0604020202020204" charset="0"/>
            </a:rPr>
            <a:t>Where do you save?</a:t>
          </a:r>
          <a:endParaRPr lang="en-US" sz="1200" kern="1200" dirty="0">
            <a:latin typeface="Poppins" panose="020B0604020202020204" charset="0"/>
            <a:cs typeface="Poppins" panose="020B0604020202020204" charset="0"/>
          </a:endParaRPr>
        </a:p>
      </dsp:txBody>
      <dsp:txXfrm rot="-5400000">
        <a:off x="2194560" y="2192492"/>
        <a:ext cx="3863235" cy="706227"/>
      </dsp:txXfrm>
    </dsp:sp>
    <dsp:sp modelId="{47F13347-A08A-4896-8C45-B78E5835459B}">
      <dsp:nvSpPr>
        <dsp:cNvPr id="0" name=""/>
        <dsp:cNvSpPr/>
      </dsp:nvSpPr>
      <dsp:spPr>
        <a:xfrm>
          <a:off x="11431" y="2037908"/>
          <a:ext cx="2194560" cy="978296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Poppins" panose="020B0604020202020204" charset="0"/>
              <a:cs typeface="Poppins" panose="020B0604020202020204" charset="0"/>
            </a:rPr>
            <a:t>Savings</a:t>
          </a:r>
          <a:endParaRPr lang="en-US" sz="2200" b="1" kern="1200" dirty="0">
            <a:latin typeface="Poppins" panose="020B0604020202020204" charset="0"/>
            <a:cs typeface="Poppins" panose="020B0604020202020204" charset="0"/>
          </a:endParaRPr>
        </a:p>
      </dsp:txBody>
      <dsp:txXfrm>
        <a:off x="59187" y="2085664"/>
        <a:ext cx="2099048" cy="882784"/>
      </dsp:txXfrm>
    </dsp:sp>
    <dsp:sp modelId="{3EBB431B-5D56-4CC4-A9F9-548BD6809B7D}">
      <dsp:nvSpPr>
        <dsp:cNvPr id="0" name=""/>
        <dsp:cNvSpPr/>
      </dsp:nvSpPr>
      <dsp:spPr>
        <a:xfrm>
          <a:off x="0" y="3083669"/>
          <a:ext cx="2194560" cy="978296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Poppins" panose="020B0604020202020204" charset="0"/>
              <a:cs typeface="Poppins" panose="020B0604020202020204" charset="0"/>
            </a:rPr>
            <a:t>Investments</a:t>
          </a:r>
          <a:endParaRPr lang="en-US" sz="2200" b="1" kern="1200" dirty="0">
            <a:latin typeface="Poppins" panose="020B0604020202020204" charset="0"/>
            <a:cs typeface="Poppins" panose="020B0604020202020204" charset="0"/>
          </a:endParaRPr>
        </a:p>
      </dsp:txBody>
      <dsp:txXfrm>
        <a:off x="47756" y="3131425"/>
        <a:ext cx="2099048" cy="882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567AA-D610-4FC2-ABD1-0DEE9EFDEA7A}">
      <dsp:nvSpPr>
        <dsp:cNvPr id="0" name=""/>
        <dsp:cNvSpPr/>
      </dsp:nvSpPr>
      <dsp:spPr>
        <a:xfrm>
          <a:off x="0" y="345181"/>
          <a:ext cx="565785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F2109-51CE-4089-8919-8C4410F67BD7}">
      <dsp:nvSpPr>
        <dsp:cNvPr id="0" name=""/>
        <dsp:cNvSpPr/>
      </dsp:nvSpPr>
      <dsp:spPr>
        <a:xfrm>
          <a:off x="240506" y="17128"/>
          <a:ext cx="3960495" cy="678960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697" tIns="0" rIns="14969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oppins Light" panose="020B0604020202020204" charset="0"/>
              <a:ea typeface="Tahoma" panose="020B0604030504040204" pitchFamily="34" charset="0"/>
              <a:cs typeface="Poppins Light" panose="020B0604020202020204" charset="0"/>
            </a:rPr>
            <a:t>1. Question</a:t>
          </a:r>
          <a:endParaRPr lang="en-US" sz="3200" b="1" kern="1200" dirty="0">
            <a:latin typeface="Poppins Light" panose="020B0604020202020204" charset="0"/>
            <a:ea typeface="Tahoma" panose="020B0604030504040204" pitchFamily="34" charset="0"/>
            <a:cs typeface="Poppins Light" panose="020B0604020202020204" charset="0"/>
          </a:endParaRPr>
        </a:p>
      </dsp:txBody>
      <dsp:txXfrm>
        <a:off x="273650" y="50272"/>
        <a:ext cx="3894207" cy="612672"/>
      </dsp:txXfrm>
    </dsp:sp>
    <dsp:sp modelId="{1FAEDCE4-7C20-4416-9E17-BED77E755506}">
      <dsp:nvSpPr>
        <dsp:cNvPr id="0" name=""/>
        <dsp:cNvSpPr/>
      </dsp:nvSpPr>
      <dsp:spPr>
        <a:xfrm>
          <a:off x="0" y="1388462"/>
          <a:ext cx="565785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3D798-D915-47FC-B49F-65EC1CBB1DDB}">
      <dsp:nvSpPr>
        <dsp:cNvPr id="0" name=""/>
        <dsp:cNvSpPr/>
      </dsp:nvSpPr>
      <dsp:spPr>
        <a:xfrm>
          <a:off x="282892" y="1048981"/>
          <a:ext cx="3960495" cy="67896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697" tIns="0" rIns="14969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oppins" panose="020B0604020202020204" charset="0"/>
              <a:ea typeface="Tahoma" panose="020B0604030504040204" pitchFamily="34" charset="0"/>
              <a:cs typeface="Poppins" panose="020B0604020202020204" charset="0"/>
            </a:rPr>
            <a:t>2. Identify</a:t>
          </a:r>
          <a:endParaRPr lang="en-US" sz="3200" b="1" kern="1200" dirty="0">
            <a:latin typeface="Poppins" panose="020B0604020202020204" charset="0"/>
            <a:ea typeface="Tahoma" panose="020B0604030504040204" pitchFamily="34" charset="0"/>
            <a:cs typeface="Poppins" panose="020B0604020202020204" charset="0"/>
          </a:endParaRPr>
        </a:p>
      </dsp:txBody>
      <dsp:txXfrm>
        <a:off x="316036" y="1082125"/>
        <a:ext cx="3894207" cy="612672"/>
      </dsp:txXfrm>
    </dsp:sp>
    <dsp:sp modelId="{284B5A5D-1FDE-4F10-9C31-D9E746CC8FBC}">
      <dsp:nvSpPr>
        <dsp:cNvPr id="0" name=""/>
        <dsp:cNvSpPr/>
      </dsp:nvSpPr>
      <dsp:spPr>
        <a:xfrm>
          <a:off x="0" y="2431742"/>
          <a:ext cx="565785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F7B2C-7A1E-4CAE-AA25-DF0A88C33CC8}">
      <dsp:nvSpPr>
        <dsp:cNvPr id="0" name=""/>
        <dsp:cNvSpPr/>
      </dsp:nvSpPr>
      <dsp:spPr>
        <a:xfrm>
          <a:off x="282892" y="2092262"/>
          <a:ext cx="3960495" cy="67896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697" tIns="0" rIns="14969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oppins Light" panose="020B0604020202020204" charset="0"/>
              <a:ea typeface="Tahoma" panose="020B0604030504040204" pitchFamily="34" charset="0"/>
              <a:cs typeface="Poppins Light" panose="020B0604020202020204" charset="0"/>
            </a:rPr>
            <a:t>3. Plan</a:t>
          </a:r>
          <a:endParaRPr lang="en-US" sz="3200" b="1" kern="1200" dirty="0">
            <a:latin typeface="Poppins Light" panose="020B0604020202020204" charset="0"/>
            <a:ea typeface="Tahoma" panose="020B0604030504040204" pitchFamily="34" charset="0"/>
            <a:cs typeface="Poppins Light" panose="020B0604020202020204" charset="0"/>
          </a:endParaRPr>
        </a:p>
      </dsp:txBody>
      <dsp:txXfrm>
        <a:off x="316036" y="2125406"/>
        <a:ext cx="3894207" cy="612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72F92-0D29-4FAC-AA5A-F3DBF1D45308}">
      <dsp:nvSpPr>
        <dsp:cNvPr id="0" name=""/>
        <dsp:cNvSpPr/>
      </dsp:nvSpPr>
      <dsp:spPr>
        <a:xfrm>
          <a:off x="0" y="0"/>
          <a:ext cx="7258050" cy="20305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91573-6263-492E-BB5C-3EF8F12D0556}">
      <dsp:nvSpPr>
        <dsp:cNvPr id="0" name=""/>
        <dsp:cNvSpPr/>
      </dsp:nvSpPr>
      <dsp:spPr>
        <a:xfrm>
          <a:off x="217741" y="270739"/>
          <a:ext cx="2132052" cy="14890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EA614-40CB-48DA-8F5C-C2941F63C29C}">
      <dsp:nvSpPr>
        <dsp:cNvPr id="0" name=""/>
        <dsp:cNvSpPr/>
      </dsp:nvSpPr>
      <dsp:spPr>
        <a:xfrm rot="10800000">
          <a:off x="217741" y="2030548"/>
          <a:ext cx="2132052" cy="24817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HEAD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Attitude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Less TV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Music/Dance</a:t>
          </a:r>
          <a:endParaRPr lang="en-US" sz="1800" b="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Games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Exercise</a:t>
          </a:r>
          <a:endParaRPr lang="en-US" sz="18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283309" y="2030548"/>
        <a:ext cx="2000916" cy="2416213"/>
      </dsp:txXfrm>
    </dsp:sp>
    <dsp:sp modelId="{0B92D8A4-CC0E-47C9-81FA-24F4631679C9}">
      <dsp:nvSpPr>
        <dsp:cNvPr id="0" name=""/>
        <dsp:cNvSpPr/>
      </dsp:nvSpPr>
      <dsp:spPr>
        <a:xfrm>
          <a:off x="2635605" y="270739"/>
          <a:ext cx="1986838" cy="14890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E72AF-4ECB-4AB9-9C13-210B4615E024}">
      <dsp:nvSpPr>
        <dsp:cNvPr id="0" name=""/>
        <dsp:cNvSpPr/>
      </dsp:nvSpPr>
      <dsp:spPr>
        <a:xfrm rot="10800000">
          <a:off x="2562998" y="2030548"/>
          <a:ext cx="2132052" cy="24817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HEART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Friends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Mentor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Travel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Community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Groups</a:t>
          </a:r>
          <a:endParaRPr lang="en-US" sz="18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2628566" y="2030548"/>
        <a:ext cx="2000916" cy="2416213"/>
      </dsp:txXfrm>
    </dsp:sp>
    <dsp:sp modelId="{63F73C12-EDC7-4C90-9DE8-A7F2D0E3DF92}">
      <dsp:nvSpPr>
        <dsp:cNvPr id="0" name=""/>
        <dsp:cNvSpPr/>
      </dsp:nvSpPr>
      <dsp:spPr>
        <a:xfrm>
          <a:off x="4908256" y="270739"/>
          <a:ext cx="2132052" cy="14890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99BC9-C5A1-434B-B969-6E4069A229B7}">
      <dsp:nvSpPr>
        <dsp:cNvPr id="0" name=""/>
        <dsp:cNvSpPr/>
      </dsp:nvSpPr>
      <dsp:spPr>
        <a:xfrm rot="10800000">
          <a:off x="4908256" y="2030548"/>
          <a:ext cx="2132052" cy="2481781"/>
        </a:xfrm>
        <a:prstGeom prst="round2SameRect">
          <a:avLst>
            <a:gd name="adj1" fmla="val 10500"/>
            <a:gd name="adj2" fmla="val 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BODY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Exercise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Weight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Accident proof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Medical checks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Nutrition</a:t>
          </a:r>
          <a:endParaRPr lang="en-US" sz="18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4973824" y="2030548"/>
        <a:ext cx="2000916" cy="2416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c234826e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c234826e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5B886E-A9B9-4566-986A-959D6F0CEBFE}" type="slidenum">
              <a:rPr lang="en-US" altLang="en-US" smtClean="0">
                <a:ea typeface="ＭＳ Ｐゴシック" panose="020B0600070205080204" pitchFamily="34" charset="-128"/>
              </a:rPr>
              <a:pPr/>
              <a:t>12</a:t>
            </a:fld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7775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c234826ef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c234826ef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7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046796-1698-41DF-AB9E-315735C3E5E3}" type="slidenum">
              <a:rPr lang="en-US" altLang="en-US" sz="1400" smtClean="0">
                <a:latin typeface="Times New Roman" panose="02020603050405020304" pitchFamily="18" charset="0"/>
              </a:rPr>
              <a:pPr/>
              <a:t>21</a:t>
            </a:fld>
            <a:endParaRPr lang="en-US" altLang="en-US" sz="14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870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7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443F9F-3D58-4B97-A59D-E26F9FCBE2CF}" type="slidenum">
              <a:rPr lang="en-US" altLang="en-US" sz="1400" smtClean="0">
                <a:latin typeface="Times New Roman" panose="02020603050405020304" pitchFamily="18" charset="0"/>
              </a:rPr>
              <a:pPr/>
              <a:t>22</a:t>
            </a:fld>
            <a:endParaRPr lang="en-US" altLang="en-US" sz="14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72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24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7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01210" y="175873"/>
            <a:ext cx="2451351" cy="2451351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11600" y="1991850"/>
            <a:ext cx="4720800" cy="11598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B">
  <p:cSld name="BLANK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4" name="Google Shape;124;p12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125" name="Google Shape;125;p1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12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3038475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030539" y="0"/>
            <a:ext cx="47625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/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548640"/>
            <a:ext cx="5009393" cy="39433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4844654"/>
            <a:ext cx="1963738" cy="273844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E7CA75F-6AA5-4353-B2C1-05460278FACE}" type="datetime1">
              <a:rPr lang="en-US"/>
              <a:pPr>
                <a:defRPr/>
              </a:pPr>
              <a:t>7/23/2022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654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A4679B9-855B-44DA-B2D1-651D1B885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328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9525"/>
          </a:xfrm>
          <a:prstGeom prst="octagon">
            <a:avLst/>
          </a:prstGeom>
          <a:noFill/>
          <a:ln w="190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A4024-1754-4940-AA80-45FBBD710C7F}" type="datetime1">
              <a:rPr lang="en-US"/>
              <a:pPr>
                <a:defRPr/>
              </a:pPr>
              <a:t>7/23/2022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E5EC0-4919-45D2-A1A3-EA37E38CA4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556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DCE31-402F-45D1-BD76-C94C929ECC01}" type="datetime1">
              <a:rPr lang="en-US"/>
              <a:pPr>
                <a:defRPr/>
              </a:pPr>
              <a:t>7/23/2022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3A9B9-5A1A-4E1A-8317-F7A159B22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515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12A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defTabSz="685800">
              <a:buClrTx/>
              <a:defRPr/>
            </a:pPr>
            <a:fld id="{0C65FB0B-2A4D-4F62-9BBC-5BD6C31F1CC3}" type="slidenum">
              <a:rPr lang="en-US" sz="1200" b="0" kern="1200" smtClean="0">
                <a:solidFill>
                  <a:srgbClr val="A1BECC"/>
                </a:solidFill>
                <a:latin typeface="Nixie One"/>
                <a:sym typeface="Nixie One"/>
              </a:rPr>
              <a:pPr defTabSz="685800">
                <a:buClrTx/>
                <a:defRPr/>
              </a:pPr>
              <a:t>‹#›</a:t>
            </a:fld>
            <a:endParaRPr lang="en-US" sz="1200" b="0" kern="1200">
              <a:solidFill>
                <a:srgbClr val="A1BECC"/>
              </a:solidFill>
              <a:latin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404222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3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00000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24" name="Google Shape;24;p3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2569800" y="2236800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569800" y="3188701"/>
            <a:ext cx="400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>
            <a:off x="764825" y="439375"/>
            <a:ext cx="1924500" cy="1924500"/>
            <a:chOff x="6680825" y="2549350"/>
            <a:chExt cx="1539600" cy="1539600"/>
          </a:xfrm>
        </p:grpSpPr>
        <p:sp>
          <p:nvSpPr>
            <p:cNvPr id="31" name="Google Shape;31;p3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36" name="Google Shape;36;p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4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/>
          <p:nvPr/>
        </p:nvSpPr>
        <p:spPr>
          <a:xfrm>
            <a:off x="1599200" y="1326625"/>
            <a:ext cx="7641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latin typeface="Poppins"/>
                <a:ea typeface="Poppins"/>
                <a:cs typeface="Poppins"/>
                <a:sym typeface="Poppins"/>
              </a:rPr>
              <a:t>“</a:t>
            </a:r>
            <a:endParaRPr sz="72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Google Shape;44;p4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5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48" name="Google Shape;48;p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>
  <p:cSld name="TITLE_AND_BODY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5142675" y="358375"/>
            <a:ext cx="4426800" cy="4426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5376775" y="592475"/>
            <a:ext cx="3958500" cy="39585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61" name="Google Shape;61;p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6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45048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1"/>
          </p:nvPr>
        </p:nvSpPr>
        <p:spPr>
          <a:xfrm>
            <a:off x="985679" y="1958050"/>
            <a:ext cx="39765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71" name="Google Shape;71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2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98" name="Google Shape;98;p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0"/>
          <p:cNvGrpSpPr/>
          <p:nvPr/>
        </p:nvGrpSpPr>
        <p:grpSpPr>
          <a:xfrm>
            <a:off x="308378" y="3811995"/>
            <a:ext cx="1844185" cy="1844185"/>
            <a:chOff x="-474900" y="321200"/>
            <a:chExt cx="2324700" cy="2324700"/>
          </a:xfrm>
        </p:grpSpPr>
        <p:sp>
          <p:nvSpPr>
            <p:cNvPr id="107" name="Google Shape;107;p10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0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1069625" y="4406300"/>
            <a:ext cx="46080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A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mailto:Anne.inspiredkenya@mail.me" TargetMode="Externa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1985064" y="1479582"/>
            <a:ext cx="5375855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FINANCIAL MANAGEMENT</a:t>
            </a:r>
            <a:endParaRPr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2" name="Google Shape;142;p14"/>
          <p:cNvGrpSpPr/>
          <p:nvPr/>
        </p:nvGrpSpPr>
        <p:grpSpPr>
          <a:xfrm>
            <a:off x="1311079" y="985525"/>
            <a:ext cx="832106" cy="832102"/>
            <a:chOff x="1923675" y="1633650"/>
            <a:chExt cx="436000" cy="435975"/>
          </a:xfrm>
        </p:grpSpPr>
        <p:sp>
          <p:nvSpPr>
            <p:cNvPr id="143" name="Google Shape;143;p14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628651"/>
            <a:ext cx="5692140" cy="84582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Which One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is Holding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Back?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1383031"/>
            <a:ext cx="2757488" cy="3629019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/>
              <a:t>Money is everything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 smtClean="0"/>
              <a:t>Money </a:t>
            </a:r>
            <a:r>
              <a:rPr lang="en-GB" dirty="0"/>
              <a:t>is the root of all evil, money is evil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rich will </a:t>
            </a:r>
            <a:r>
              <a:rPr lang="en-GB" dirty="0">
                <a:solidFill>
                  <a:schemeClr val="tx1"/>
                </a:solidFill>
              </a:rPr>
              <a:t>not</a:t>
            </a:r>
            <a:r>
              <a:rPr lang="en-GB" dirty="0"/>
              <a:t> enter heaven but poor will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 smtClean="0"/>
              <a:t>Most </a:t>
            </a:r>
            <a:r>
              <a:rPr lang="en-GB" dirty="0"/>
              <a:t>of the rich people have </a:t>
            </a:r>
            <a:r>
              <a:rPr lang="en-GB" dirty="0" smtClean="0"/>
              <a:t>stolen their way there </a:t>
            </a:r>
            <a:endParaRPr lang="en-GB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343275" y="1383031"/>
            <a:ext cx="2766060" cy="3629019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/>
              <a:t>My </a:t>
            </a:r>
            <a:r>
              <a:rPr lang="en-GB" dirty="0" smtClean="0"/>
              <a:t>employer/ background </a:t>
            </a:r>
            <a:r>
              <a:rPr lang="en-GB" dirty="0"/>
              <a:t>is to blame for my financial status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/>
              <a:t>People with low income are inclined to greater consumption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/>
              <a:t>When one gets money they are possessed by a demon to consume and not conserve</a:t>
            </a:r>
            <a:r>
              <a:rPr lang="en-GB" dirty="0" smtClean="0"/>
              <a:t>/ invest</a:t>
            </a:r>
            <a:endParaRPr lang="en-GB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703071"/>
            <a:ext cx="2895600" cy="1840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630" y="850375"/>
            <a:ext cx="588645" cy="4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" y="62864"/>
            <a:ext cx="5220300" cy="6831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Scope of PFM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58143673"/>
              </p:ext>
            </p:extLst>
          </p:nvPr>
        </p:nvGraphicFramePr>
        <p:xfrm>
          <a:off x="125730" y="8559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08860" y="3963253"/>
            <a:ext cx="391287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Poppins" panose="020B0604020202020204" charset="0"/>
                <a:cs typeface="Poppins" panose="020B0604020202020204" charset="0"/>
              </a:rPr>
              <a:t>What is an investment? </a:t>
            </a:r>
            <a:endParaRPr lang="en-GB" sz="1200" dirty="0" smtClean="0">
              <a:latin typeface="Poppins" panose="020B0604020202020204" charset="0"/>
              <a:cs typeface="Poppins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Poppins" panose="020B0604020202020204" charset="0"/>
                <a:cs typeface="Poppins" panose="020B0604020202020204" charset="0"/>
              </a:rPr>
              <a:t>Where </a:t>
            </a:r>
            <a:r>
              <a:rPr lang="en-GB" sz="1200" dirty="0">
                <a:latin typeface="Poppins" panose="020B0604020202020204" charset="0"/>
                <a:cs typeface="Poppins" panose="020B0604020202020204" charset="0"/>
              </a:rPr>
              <a:t>do I invest</a:t>
            </a:r>
            <a:r>
              <a:rPr lang="en-GB" sz="1200" dirty="0" smtClean="0">
                <a:latin typeface="Poppins" panose="020B0604020202020204" charset="0"/>
                <a:cs typeface="Poppins" panose="020B060402020202020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9020" y="62864"/>
            <a:ext cx="676275" cy="6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625" y="172945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868680" y="499556"/>
            <a:ext cx="557784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accent1"/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Developing A Financial Plan</a:t>
            </a:r>
            <a:endParaRPr lang="en-US" altLang="en-US" sz="2800" dirty="0">
              <a:solidFill>
                <a:schemeClr val="accent1"/>
              </a:solidFill>
              <a:latin typeface="Poppins" panose="020B0604020202020204" charset="0"/>
              <a:ea typeface="Tahoma" panose="020B0604030504040204" pitchFamily="34" charset="0"/>
              <a:cs typeface="Poppins" panose="020B0604020202020204" charset="0"/>
            </a:endParaRPr>
          </a:p>
          <a:p>
            <a:pPr marL="342900" indent="-342900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altLang="en-US" sz="18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 Look at your resources</a:t>
            </a:r>
          </a:p>
          <a:p>
            <a:pPr marL="342900" indent="-342900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altLang="en-US" sz="18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 Understand your expenses</a:t>
            </a:r>
          </a:p>
          <a:p>
            <a:pPr marL="342900" indent="-342900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altLang="en-US" sz="18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 Set financial goals</a:t>
            </a:r>
          </a:p>
          <a:p>
            <a:pPr marL="342900" indent="-342900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altLang="en-US" sz="18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 Identify and evaluate what to do</a:t>
            </a:r>
          </a:p>
          <a:p>
            <a:pPr marL="342900" indent="-342900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altLang="en-US" sz="18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 Take action</a:t>
            </a:r>
          </a:p>
          <a:p>
            <a:pPr marL="342900" indent="-342900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altLang="en-US" sz="18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 Review your progress</a:t>
            </a:r>
          </a:p>
          <a:p>
            <a:pPr marL="342900" indent="-342900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altLang="en-US" sz="18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 Make changes if needed</a:t>
            </a:r>
          </a:p>
          <a:p>
            <a:pPr marL="342900" indent="-342900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altLang="en-US" sz="18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 Get help if it’s not working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640" y="108584"/>
            <a:ext cx="834390" cy="781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2423160"/>
            <a:ext cx="3291840" cy="17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61832"/>
              </p:ext>
            </p:extLst>
          </p:nvPr>
        </p:nvGraphicFramePr>
        <p:xfrm>
          <a:off x="371475" y="194311"/>
          <a:ext cx="8372475" cy="4663440"/>
        </p:xfrm>
        <a:graphic>
          <a:graphicData uri="http://schemas.openxmlformats.org/drawingml/2006/table">
            <a:tbl>
              <a:tblPr firstRow="1" firstCol="1" bandRow="1"/>
              <a:tblGrid>
                <a:gridCol w="2977378">
                  <a:extLst>
                    <a:ext uri="{9D8B030D-6E8A-4147-A177-3AD203B41FA5}">
                      <a16:colId xmlns:a16="http://schemas.microsoft.com/office/drawing/2014/main" val="1988166221"/>
                    </a:ext>
                  </a:extLst>
                </a:gridCol>
                <a:gridCol w="1853585">
                  <a:extLst>
                    <a:ext uri="{9D8B030D-6E8A-4147-A177-3AD203B41FA5}">
                      <a16:colId xmlns:a16="http://schemas.microsoft.com/office/drawing/2014/main" val="3584144602"/>
                    </a:ext>
                  </a:extLst>
                </a:gridCol>
                <a:gridCol w="1772995">
                  <a:extLst>
                    <a:ext uri="{9D8B030D-6E8A-4147-A177-3AD203B41FA5}">
                      <a16:colId xmlns:a16="http://schemas.microsoft.com/office/drawing/2014/main" val="3049162149"/>
                    </a:ext>
                  </a:extLst>
                </a:gridCol>
                <a:gridCol w="1768517">
                  <a:extLst>
                    <a:ext uri="{9D8B030D-6E8A-4147-A177-3AD203B41FA5}">
                      <a16:colId xmlns:a16="http://schemas.microsoft.com/office/drawing/2014/main" val="4113976038"/>
                    </a:ext>
                  </a:extLst>
                </a:gridCol>
              </a:tblGrid>
              <a:tr h="54724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MY</a:t>
                      </a:r>
                      <a:r>
                        <a:rPr lang="en-US" sz="2000" b="1" baseline="0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 INCOME</a:t>
                      </a:r>
                      <a:endParaRPr lang="en-US" sz="12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711474"/>
                  </a:ext>
                </a:extLst>
              </a:tr>
              <a:tr h="5472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ITEM</a:t>
                      </a:r>
                      <a:endParaRPr lang="en-US" sz="11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BUDGETED</a:t>
                      </a:r>
                      <a:endParaRPr lang="en-US" sz="11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ACTUAL</a:t>
                      </a:r>
                      <a:endParaRPr lang="en-US" sz="11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VARIANCE</a:t>
                      </a:r>
                      <a:endParaRPr lang="en-US" sz="11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988839"/>
                  </a:ext>
                </a:extLst>
              </a:tr>
              <a:tr h="7137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Salary</a:t>
                      </a:r>
                      <a:endParaRPr lang="en-US" sz="14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879905"/>
                  </a:ext>
                </a:extLst>
              </a:tr>
              <a:tr h="7137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Savings</a:t>
                      </a:r>
                      <a:endParaRPr lang="en-US" sz="14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490550"/>
                  </a:ext>
                </a:extLst>
              </a:tr>
              <a:tr h="7137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Business</a:t>
                      </a:r>
                      <a:endParaRPr lang="en-US" sz="14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585101"/>
                  </a:ext>
                </a:extLst>
              </a:tr>
              <a:tr h="7137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Investments</a:t>
                      </a:r>
                      <a:endParaRPr lang="en-US" sz="14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489584"/>
                  </a:ext>
                </a:extLst>
              </a:tr>
              <a:tr h="7137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Other</a:t>
                      </a:r>
                      <a:endParaRPr lang="en-US" sz="14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891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0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332122"/>
              </p:ext>
            </p:extLst>
          </p:nvPr>
        </p:nvGraphicFramePr>
        <p:xfrm>
          <a:off x="371475" y="240032"/>
          <a:ext cx="8372475" cy="4674867"/>
        </p:xfrm>
        <a:graphic>
          <a:graphicData uri="http://schemas.openxmlformats.org/drawingml/2006/table">
            <a:tbl>
              <a:tblPr firstRow="1" firstCol="1" bandRow="1"/>
              <a:tblGrid>
                <a:gridCol w="2977378">
                  <a:extLst>
                    <a:ext uri="{9D8B030D-6E8A-4147-A177-3AD203B41FA5}">
                      <a16:colId xmlns:a16="http://schemas.microsoft.com/office/drawing/2014/main" val="1988166221"/>
                    </a:ext>
                  </a:extLst>
                </a:gridCol>
                <a:gridCol w="1853585">
                  <a:extLst>
                    <a:ext uri="{9D8B030D-6E8A-4147-A177-3AD203B41FA5}">
                      <a16:colId xmlns:a16="http://schemas.microsoft.com/office/drawing/2014/main" val="3584144602"/>
                    </a:ext>
                  </a:extLst>
                </a:gridCol>
                <a:gridCol w="1772995">
                  <a:extLst>
                    <a:ext uri="{9D8B030D-6E8A-4147-A177-3AD203B41FA5}">
                      <a16:colId xmlns:a16="http://schemas.microsoft.com/office/drawing/2014/main" val="3049162149"/>
                    </a:ext>
                  </a:extLst>
                </a:gridCol>
                <a:gridCol w="1768517">
                  <a:extLst>
                    <a:ext uri="{9D8B030D-6E8A-4147-A177-3AD203B41FA5}">
                      <a16:colId xmlns:a16="http://schemas.microsoft.com/office/drawing/2014/main" val="4113976038"/>
                    </a:ext>
                  </a:extLst>
                </a:gridCol>
              </a:tblGrid>
              <a:tr h="54858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MY</a:t>
                      </a:r>
                      <a:r>
                        <a:rPr lang="en-US" sz="2000" b="1" baseline="0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 EXPENDITURE</a:t>
                      </a:r>
                      <a:endParaRPr lang="en-US" sz="12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711474"/>
                  </a:ext>
                </a:extLst>
              </a:tr>
              <a:tr h="5485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ITEM</a:t>
                      </a:r>
                      <a:endParaRPr lang="en-US" sz="11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BUDGETED</a:t>
                      </a:r>
                      <a:endParaRPr lang="en-US" sz="11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ACTUAL</a:t>
                      </a:r>
                      <a:endParaRPr lang="en-US" sz="11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VARIANCE</a:t>
                      </a:r>
                      <a:endParaRPr lang="en-US" sz="11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988839"/>
                  </a:ext>
                </a:extLst>
              </a:tr>
              <a:tr h="71554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Basic</a:t>
                      </a:r>
                      <a:r>
                        <a:rPr lang="en-US" sz="2400" baseline="0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 Needs</a:t>
                      </a:r>
                      <a:endParaRPr lang="en-US" sz="14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879905"/>
                  </a:ext>
                </a:extLst>
              </a:tr>
              <a:tr h="71554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Transport</a:t>
                      </a:r>
                      <a:endParaRPr lang="en-US" sz="14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490550"/>
                  </a:ext>
                </a:extLst>
              </a:tr>
              <a:tr h="71554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Education</a:t>
                      </a:r>
                      <a:endParaRPr lang="en-US" sz="24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585101"/>
                  </a:ext>
                </a:extLst>
              </a:tr>
              <a:tr h="71554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Medical</a:t>
                      </a:r>
                      <a:endParaRPr lang="en-US" sz="24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489584"/>
                  </a:ext>
                </a:extLst>
              </a:tr>
              <a:tr h="71554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oppins" panose="020B0604020202020204" charset="0"/>
                          <a:ea typeface="Calibri" panose="020F0502020204030204" pitchFamily="34" charset="0"/>
                          <a:cs typeface="Poppins" panose="020B0604020202020204" charset="0"/>
                        </a:rPr>
                        <a:t>Other</a:t>
                      </a:r>
                      <a:endParaRPr lang="en-US" sz="1400" dirty="0">
                        <a:effectLst/>
                        <a:latin typeface="Poppins" panose="020B0604020202020204" charset="0"/>
                        <a:ea typeface="Calibri" panose="020F0502020204030204" pitchFamily="34" charset="0"/>
                        <a:cs typeface="Poppins" panose="020B060402020202020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891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34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-285750"/>
            <a:ext cx="5760720" cy="5600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22102"/>
            <a:ext cx="2508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latin typeface="Poppins" panose="020B0604020202020204" charset="0"/>
                <a:cs typeface="Poppins" panose="020B0604020202020204" charset="0"/>
              </a:rPr>
              <a:t>Successful Financial Planning</a:t>
            </a:r>
            <a:endParaRPr lang="en-US" sz="2800" b="1" dirty="0">
              <a:solidFill>
                <a:schemeClr val="accent1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1051560"/>
            <a:ext cx="793865" cy="77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8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1"/>
          <p:cNvSpPr txBox="1">
            <a:spLocks noGrp="1"/>
          </p:cNvSpPr>
          <p:nvPr>
            <p:ph type="title" idx="4294967295"/>
          </p:nvPr>
        </p:nvSpPr>
        <p:spPr>
          <a:xfrm>
            <a:off x="1379850" y="167472"/>
            <a:ext cx="776415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" dirty="0" smtClean="0">
                <a:solidFill>
                  <a:schemeClr val="accent1">
                    <a:lumMod val="75000"/>
                  </a:schemeClr>
                </a:solidFill>
              </a:rPr>
              <a:t>nancial Success Roadmap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6" name="Google Shape;526;p4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27" name="Google Shape;527;p41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1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9" name="Google Shape;529;p41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530" name="Google Shape;530;p41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1" name="Google Shape;531;p41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1</a:t>
              </a:r>
              <a:endPara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532" name="Google Shape;532;p41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533" name="Google Shape;533;p41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4" name="Google Shape;534;p41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3</a:t>
              </a:r>
              <a:endPara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535" name="Google Shape;535;p41"/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536" name="Google Shape;536;p41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7" name="Google Shape;537;p41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5</a:t>
              </a:r>
              <a:endPara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538" name="Google Shape;538;p41"/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539" name="Google Shape;539;p41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0" name="Google Shape;540;p41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6</a:t>
              </a:r>
              <a:endPara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541" name="Google Shape;541;p41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542" name="Google Shape;542;p41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3" name="Google Shape;543;p41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4</a:t>
              </a:r>
              <a:endPara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544" name="Google Shape;544;p41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545" name="Google Shape;545;p41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6" name="Google Shape;546;p41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2</a:t>
              </a:r>
              <a:endPara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47" name="Google Shape;547;p41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</a:t>
            </a:r>
            <a:r>
              <a:rPr lang="en" dirty="0" smtClean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rite down your SMART Goals</a:t>
            </a:r>
            <a:endParaRPr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8" name="Google Shape;548;p41"/>
          <p:cNvSpPr txBox="1"/>
          <p:nvPr/>
        </p:nvSpPr>
        <p:spPr>
          <a:xfrm>
            <a:off x="3377205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/>
            <a:r>
              <a:rPr lang="en-GB" dirty="0" smtClean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Give yourself a </a:t>
            </a:r>
            <a:r>
              <a:rPr lang="en-GB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deadline</a:t>
            </a:r>
          </a:p>
          <a:p>
            <a:pPr lvl="0" algn="ctr"/>
            <a:endParaRPr lang="en-GB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9" name="Google Shape;549;p41"/>
          <p:cNvSpPr txBox="1"/>
          <p:nvPr/>
        </p:nvSpPr>
        <p:spPr>
          <a:xfrm>
            <a:off x="543601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Plan for retirement goals</a:t>
            </a:r>
            <a:endParaRPr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0" name="Google Shape;550;p41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GB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Create and stick to a budget</a:t>
            </a:r>
            <a:endParaRPr lang="en-GB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1" name="Google Shape;551;p41"/>
          <p:cNvSpPr txBox="1"/>
          <p:nvPr/>
        </p:nvSpPr>
        <p:spPr>
          <a:xfrm>
            <a:off x="444625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Build an emergency fund</a:t>
            </a:r>
            <a:endParaRPr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2" name="Google Shape;552;p41"/>
          <p:cNvSpPr txBox="1"/>
          <p:nvPr/>
        </p:nvSpPr>
        <p:spPr>
          <a:xfrm>
            <a:off x="647433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Spend less. Save more.</a:t>
            </a:r>
            <a:endParaRPr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1590"/>
            <a:ext cx="3040380" cy="385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60" name="Content Placeholder 6"/>
          <p:cNvSpPr>
            <a:spLocks noGrp="1"/>
          </p:cNvSpPr>
          <p:nvPr>
            <p:ph idx="1"/>
          </p:nvPr>
        </p:nvSpPr>
        <p:spPr>
          <a:xfrm>
            <a:off x="3268980" y="146924"/>
            <a:ext cx="5749290" cy="4697730"/>
          </a:xfrm>
        </p:spPr>
        <p:txBody>
          <a:bodyPr/>
          <a:lstStyle/>
          <a:p>
            <a:pPr marL="127000" indent="0">
              <a:buClr>
                <a:schemeClr val="accent1"/>
              </a:buClr>
              <a:buNone/>
            </a:pPr>
            <a:r>
              <a:rPr lang="en-GB" altLang="en-US" sz="3200" b="1" dirty="0" smtClean="0">
                <a:solidFill>
                  <a:schemeClr val="accent1"/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Be Careful with Spending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altLang="en-US" sz="2800" b="1" dirty="0" smtClean="0">
                <a:solidFill>
                  <a:schemeClr val="accent6">
                    <a:lumMod val="50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Did </a:t>
            </a:r>
            <a:r>
              <a:rPr lang="en-GB" altLang="en-US" sz="2800" b="1" dirty="0">
                <a:solidFill>
                  <a:schemeClr val="accent6">
                    <a:lumMod val="50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you </a:t>
            </a:r>
            <a:r>
              <a:rPr lang="en-GB" altLang="en-US" sz="2800" b="1" dirty="0" smtClean="0">
                <a:solidFill>
                  <a:schemeClr val="accent6">
                    <a:lumMod val="50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Know?</a:t>
            </a:r>
            <a:r>
              <a:rPr lang="en-GB" altLang="en-US" sz="2400" b="1" dirty="0">
                <a:solidFill>
                  <a:schemeClr val="accent3">
                    <a:lumMod val="50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/>
            </a:r>
            <a:br>
              <a:rPr lang="en-GB" altLang="en-US" sz="2400" b="1" dirty="0">
                <a:solidFill>
                  <a:schemeClr val="accent3">
                    <a:lumMod val="50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</a:br>
            <a:r>
              <a:rPr lang="en-GB" altLang="en-US" sz="2400" dirty="0" smtClean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When we are spending money, we are actually financing our behaviours and habits</a:t>
            </a:r>
            <a:r>
              <a:rPr lang="en-GB" altLang="en-US" sz="24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/>
            </a:r>
            <a:br>
              <a:rPr lang="en-GB" altLang="en-US" sz="24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</a:br>
            <a:r>
              <a:rPr lang="en-GB" altLang="en-US" sz="24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/>
            </a:r>
            <a:br>
              <a:rPr lang="en-GB" altLang="en-US" sz="24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</a:br>
            <a:endParaRPr lang="en-GB" altLang="en-US" sz="2400" dirty="0">
              <a:latin typeface="Poppins" panose="020B0604020202020204" charset="0"/>
              <a:ea typeface="Tahoma" panose="020B0604030504040204" pitchFamily="34" charset="0"/>
              <a:cs typeface="Poppins" panose="020B0604020202020204" charset="0"/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altLang="en-US" sz="24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What levels of </a:t>
            </a:r>
            <a:r>
              <a:rPr lang="en-GB" altLang="en-US" sz="2400" b="1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“Nativity” </a:t>
            </a:r>
            <a:r>
              <a:rPr lang="en-GB" altLang="en-US" sz="2400" dirty="0"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do you hold? </a:t>
            </a:r>
            <a:r>
              <a:rPr lang="en-GB" altLang="en-US" sz="2400" b="1" dirty="0" smtClean="0">
                <a:solidFill>
                  <a:schemeClr val="accent6">
                    <a:lumMod val="2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(</a:t>
            </a:r>
            <a:r>
              <a:rPr lang="en-GB" altLang="en-US" sz="2400" b="1" dirty="0">
                <a:solidFill>
                  <a:schemeClr val="accent6">
                    <a:lumMod val="2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Meeting point of the village in you and money)</a:t>
            </a:r>
            <a:endParaRPr lang="en-US" altLang="en-US" sz="2400" b="1" dirty="0">
              <a:solidFill>
                <a:schemeClr val="accent6">
                  <a:lumMod val="25000"/>
                </a:schemeClr>
              </a:solidFill>
              <a:latin typeface="Poppins" panose="020B0604020202020204" charset="0"/>
              <a:ea typeface="Tahoma" panose="020B0604030504040204" pitchFamily="34" charset="0"/>
              <a:cs typeface="Poppins" panose="020B0604020202020204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445770" y="0"/>
            <a:ext cx="2148840" cy="1188720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Give </a:t>
            </a:r>
            <a:r>
              <a:rPr lang="en-US" sz="1800" b="1" dirty="0" smtClean="0">
                <a:latin typeface="Poppins" panose="020B0604020202020204" charset="0"/>
                <a:cs typeface="Poppins" panose="020B0604020202020204" charset="0"/>
              </a:rPr>
              <a:t>examples of nativity</a:t>
            </a:r>
            <a:endParaRPr lang="en-US" sz="1800" b="1" dirty="0"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0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0" y="0"/>
            <a:ext cx="596646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06" y="1131570"/>
            <a:ext cx="909237" cy="11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3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388620"/>
            <a:ext cx="4240352" cy="85481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Creating Wealth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1" y="1243435"/>
            <a:ext cx="4504978" cy="3768615"/>
          </a:xfrm>
        </p:spPr>
        <p:txBody>
          <a:bodyPr/>
          <a:lstStyle/>
          <a:p>
            <a:pPr algn="just">
              <a:buClr>
                <a:schemeClr val="accent6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800" dirty="0" smtClean="0"/>
              <a:t>The</a:t>
            </a:r>
            <a:r>
              <a:rPr lang="en-GB" sz="1800" dirty="0" smtClean="0"/>
              <a:t> </a:t>
            </a:r>
            <a:r>
              <a:rPr lang="en-GB" sz="1800" dirty="0"/>
              <a:t>number of days you can survive without physically working</a:t>
            </a:r>
          </a:p>
          <a:p>
            <a:pPr algn="just">
              <a:buClr>
                <a:schemeClr val="accent6">
                  <a:lumMod val="25000"/>
                </a:schemeClr>
              </a:buClr>
              <a:buFont typeface="Wingdings" panose="05000000000000000000" pitchFamily="2" charset="2"/>
              <a:buChar char="§"/>
            </a:pPr>
            <a:endParaRPr lang="en-GB" sz="1800" dirty="0"/>
          </a:p>
          <a:p>
            <a:pPr algn="just">
              <a:buClr>
                <a:schemeClr val="accent6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Wealth is a function of savings, not earnings </a:t>
            </a:r>
          </a:p>
          <a:p>
            <a:pPr marL="127000" indent="0" algn="just">
              <a:buClr>
                <a:schemeClr val="accent6">
                  <a:lumMod val="25000"/>
                </a:schemeClr>
              </a:buClr>
              <a:buNone/>
            </a:pPr>
            <a:endParaRPr lang="en-GB" sz="1800" dirty="0"/>
          </a:p>
          <a:p>
            <a:pPr algn="just">
              <a:buClr>
                <a:schemeClr val="accent6">
                  <a:lumMod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The goal is to create a residual income that is greater than your monthly expenses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315" y="1449175"/>
            <a:ext cx="2880360" cy="233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 txBox="1">
            <a:spLocks noGrp="1"/>
          </p:cNvSpPr>
          <p:nvPr>
            <p:ph type="ctrTitle"/>
          </p:nvPr>
        </p:nvSpPr>
        <p:spPr>
          <a:xfrm>
            <a:off x="2604090" y="3219780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Planning my Finances for Lifelong Prosperity  and Peace</a:t>
            </a:r>
            <a:endParaRPr sz="4400" dirty="0"/>
          </a:p>
        </p:txBody>
      </p:sp>
      <p:sp>
        <p:nvSpPr>
          <p:cNvPr id="177" name="Google Shape;177;p17"/>
          <p:cNvSpPr txBox="1"/>
          <p:nvPr/>
        </p:nvSpPr>
        <p:spPr>
          <a:xfrm>
            <a:off x="1030925" y="710500"/>
            <a:ext cx="1392600" cy="13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6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0" y="880375"/>
            <a:ext cx="5968365" cy="83304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 smtClean="0">
                <a:solidFill>
                  <a:schemeClr val="accent1"/>
                </a:solidFill>
              </a:rPr>
              <a:t>Successful </a:t>
            </a:r>
            <a:r>
              <a:rPr lang="en-US" sz="3200" dirty="0">
                <a:solidFill>
                  <a:schemeClr val="accent1"/>
                </a:solidFill>
              </a:rPr>
              <a:t>Savings Habits</a:t>
            </a: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929" y="1006105"/>
            <a:ext cx="5094695" cy="2933990"/>
          </a:xfrm>
        </p:spPr>
        <p:txBody>
          <a:bodyPr/>
          <a:lstStyle/>
          <a:p>
            <a:pPr marL="469900" indent="-342900">
              <a:lnSpc>
                <a:spcPct val="15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r>
              <a:rPr lang="en-GB" dirty="0"/>
              <a:t>Determination </a:t>
            </a:r>
          </a:p>
          <a:p>
            <a:pPr marL="469900" indent="-342900">
              <a:lnSpc>
                <a:spcPct val="15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r>
              <a:rPr lang="en-GB" dirty="0"/>
              <a:t>Sacrifice and Denial </a:t>
            </a:r>
          </a:p>
          <a:p>
            <a:pPr marL="469900" indent="-342900">
              <a:lnSpc>
                <a:spcPct val="15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r>
              <a:rPr lang="en-GB" dirty="0"/>
              <a:t>Commitment to Purpose </a:t>
            </a:r>
          </a:p>
          <a:p>
            <a:pPr marL="469900" indent="-342900">
              <a:lnSpc>
                <a:spcPct val="15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r>
              <a:rPr lang="en-GB" dirty="0"/>
              <a:t>Learning from Past Mistakes and Failure</a:t>
            </a:r>
          </a:p>
          <a:p>
            <a:pPr marL="469900" indent="-342900">
              <a:lnSpc>
                <a:spcPct val="15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r>
              <a:rPr lang="en-GB" dirty="0"/>
              <a:t>Being Goal Oriented </a:t>
            </a:r>
          </a:p>
          <a:p>
            <a:pPr marL="469900" indent="-342900">
              <a:lnSpc>
                <a:spcPct val="15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r>
              <a:rPr lang="en-GB" dirty="0"/>
              <a:t>Leaving a Heritage to our </a:t>
            </a:r>
            <a:r>
              <a:rPr lang="en-GB" dirty="0" smtClean="0"/>
              <a:t>Children</a:t>
            </a:r>
            <a:endParaRPr lang="en-GB" dirty="0"/>
          </a:p>
          <a:p>
            <a:pPr marL="469900" indent="-342900"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25" y="1544955"/>
            <a:ext cx="2466975" cy="20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6345" y="306943"/>
            <a:ext cx="5657850" cy="698897"/>
          </a:xfrm>
        </p:spPr>
        <p:txBody>
          <a:bodyPr/>
          <a:lstStyle/>
          <a:p>
            <a:pPr>
              <a:defRPr/>
            </a:pPr>
            <a:r>
              <a:rPr lang="en-US" altLang="en-US" sz="3000" dirty="0">
                <a:solidFill>
                  <a:schemeClr val="accent2"/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Ten Rules Of Poverty</a:t>
            </a:r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xfrm>
            <a:off x="1097280" y="902970"/>
            <a:ext cx="6983730" cy="3429000"/>
          </a:xfrm>
        </p:spPr>
        <p:txBody>
          <a:bodyPr/>
          <a:lstStyle/>
          <a:p>
            <a:pPr marL="561975" lvl="1" indent="-342900" algn="just">
              <a:lnSpc>
                <a:spcPct val="20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r>
              <a:rPr lang="en-US" altLang="en-US" sz="1650" dirty="0" smtClean="0"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Never </a:t>
            </a:r>
            <a:r>
              <a:rPr lang="en-US" altLang="en-US" sz="1650" dirty="0"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wake up early</a:t>
            </a:r>
          </a:p>
          <a:p>
            <a:pPr marL="561975" lvl="1" indent="-342900" algn="just">
              <a:lnSpc>
                <a:spcPct val="20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r>
              <a:rPr lang="en-US" altLang="en-US" sz="1650" dirty="0"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Never plan how to spend your money</a:t>
            </a:r>
          </a:p>
          <a:p>
            <a:pPr marL="561975" lvl="1" indent="-342900" algn="just">
              <a:lnSpc>
                <a:spcPct val="20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r>
              <a:rPr lang="en-US" altLang="en-US" sz="1650" dirty="0"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Don’t think of saving until you have real big money</a:t>
            </a:r>
          </a:p>
          <a:p>
            <a:pPr marL="561975" lvl="1" indent="-342900" algn="just">
              <a:lnSpc>
                <a:spcPct val="20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r>
              <a:rPr lang="en-US" altLang="en-US" sz="1650" dirty="0"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Don’t engage in activities usually reserved for the “uneducated”</a:t>
            </a:r>
          </a:p>
          <a:p>
            <a:pPr marL="561975" lvl="1" indent="-342900" algn="just">
              <a:lnSpc>
                <a:spcPct val="20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/>
            </a:pPr>
            <a:r>
              <a:rPr lang="en-US" altLang="en-US" sz="1650" dirty="0"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Don’t think of starting a business until an angel comes from heaven and gives you capital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171450"/>
            <a:ext cx="52655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549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074" y="0"/>
            <a:ext cx="5657850" cy="868679"/>
          </a:xfrm>
        </p:spPr>
        <p:txBody>
          <a:bodyPr/>
          <a:lstStyle/>
          <a:p>
            <a:pPr>
              <a:defRPr/>
            </a:pPr>
            <a:r>
              <a:rPr lang="en-US" altLang="en-US" sz="2769" dirty="0">
                <a:solidFill>
                  <a:schemeClr val="accent2"/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Ten Rules of Poverty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971074" y="868680"/>
            <a:ext cx="7178516" cy="3977640"/>
          </a:xfrm>
        </p:spPr>
        <p:txBody>
          <a:bodyPr rtlCol="0"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 startAt="6"/>
              <a:defRPr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Complain about everything except your own attitude 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 startAt="6"/>
              <a:defRPr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Spend more than you earn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 startAt="6"/>
              <a:defRPr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Compete in dressing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 startAt="6"/>
              <a:defRPr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Buy a second hand car that costs more than three times your gross monthly pay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25000"/>
                </a:schemeClr>
              </a:buClr>
              <a:buFont typeface="+mj-lt"/>
              <a:buAutoNum type="arabicPeriod" startAt="6"/>
              <a:defRPr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Give your children everything they ask for since you are a loving parent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20B0604020202020204" charset="0"/>
                <a:cs typeface="Poppins Light" panose="020B0604020202020204" charset="0"/>
              </a:rPr>
              <a:t>	</a:t>
            </a:r>
          </a:p>
          <a:p>
            <a:pPr marL="422042" indent="-422042">
              <a:buNone/>
              <a:defRPr/>
            </a:pPr>
            <a:endParaRPr lang="en-US" altLang="en-US" sz="1385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240" y="112633"/>
            <a:ext cx="605789" cy="7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689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" y="174613"/>
            <a:ext cx="4937760" cy="4751717"/>
          </a:xfrm>
          <a:prstGeom prst="rect">
            <a:avLst/>
          </a:prstGeom>
        </p:spPr>
      </p:pic>
      <p:sp>
        <p:nvSpPr>
          <p:cNvPr id="5" name="Line Callout 2 4"/>
          <p:cNvSpPr/>
          <p:nvPr/>
        </p:nvSpPr>
        <p:spPr>
          <a:xfrm>
            <a:off x="7494145" y="1161726"/>
            <a:ext cx="1497330" cy="190881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6692"/>
              <a:gd name="adj6" fmla="val -957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What does this mean to you?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77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495300"/>
            <a:ext cx="6515100" cy="870347"/>
          </a:xfrm>
        </p:spPr>
        <p:txBody>
          <a:bodyPr/>
          <a:lstStyle/>
          <a:p>
            <a:pPr>
              <a:defRPr/>
            </a:pPr>
            <a:r>
              <a:rPr lang="en-US" sz="3300" dirty="0">
                <a:solidFill>
                  <a:schemeClr val="accent2"/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Where do you Invest?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1489472"/>
            <a:ext cx="3165872" cy="552450"/>
          </a:xfrm>
          <a:solidFill>
            <a:schemeClr val="accent6">
              <a:lumMod val="50000"/>
            </a:schemeClr>
          </a:solidFill>
        </p:spPr>
        <p:txBody>
          <a:bodyPr rtlCol="0"/>
          <a:lstStyle/>
          <a:p>
            <a:pPr eaLnBrk="1" fontAlgn="auto" hangingPunct="1">
              <a:defRPr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EARNING ASSETS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1" y="2153841"/>
            <a:ext cx="3165872" cy="2703908"/>
          </a:xfrm>
          <a:solidFill>
            <a:schemeClr val="accent5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288036" lvl="1" indent="-137160">
              <a:buClr>
                <a:schemeClr val="accent6">
                  <a:lumMod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estate</a:t>
            </a:r>
          </a:p>
          <a:p>
            <a:pPr marL="288036" lvl="1" indent="-137160">
              <a:buClr>
                <a:schemeClr val="accent6">
                  <a:lumMod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Stocks/money market</a:t>
            </a:r>
          </a:p>
          <a:p>
            <a:pPr marL="288036" lvl="1" indent="-137160">
              <a:buClr>
                <a:schemeClr val="accent6">
                  <a:lumMod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Government securities</a:t>
            </a:r>
          </a:p>
          <a:p>
            <a:pPr marL="288036" lvl="1" indent="-137160">
              <a:buClr>
                <a:schemeClr val="accent6">
                  <a:lumMod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venture – transport, farming etc.</a:t>
            </a:r>
          </a:p>
          <a:p>
            <a:pPr marL="288036" lvl="1" indent="-137160">
              <a:buClr>
                <a:schemeClr val="accent6">
                  <a:lumMod val="2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8036" lvl="1" indent="-137160">
              <a:buClr>
                <a:schemeClr val="accent6">
                  <a:lumMod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NB: These assets generates some income on every shilling invested</a:t>
            </a:r>
          </a:p>
          <a:p>
            <a:pPr marL="68580" indent="-68580"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5344" y="1481138"/>
            <a:ext cx="3245644" cy="552450"/>
          </a:xfrm>
          <a:solidFill>
            <a:schemeClr val="accent6">
              <a:lumMod val="50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defRPr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NON-EARNING ASSETS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6060" y="2149078"/>
            <a:ext cx="3246834" cy="2708671"/>
          </a:xfrm>
          <a:solidFill>
            <a:schemeClr val="accent5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288036" lvl="1" indent="-137160">
              <a:buFont typeface="Wingdings" panose="05000000000000000000" pitchFamily="2" charset="2"/>
              <a:buChar char="§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Household properties</a:t>
            </a:r>
          </a:p>
          <a:p>
            <a:pPr marL="288036" lvl="1" indent="-137160">
              <a:buFont typeface="Wingdings" panose="05000000000000000000" pitchFamily="2" charset="2"/>
              <a:buChar char="§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Upgrade clothes, cosmetics</a:t>
            </a:r>
          </a:p>
          <a:p>
            <a:pPr marL="288036" lvl="1" indent="-137160">
              <a:buFont typeface="Wingdings" panose="05000000000000000000" pitchFamily="2" charset="2"/>
              <a:buChar char="§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Unoccupied upcountry home</a:t>
            </a:r>
          </a:p>
          <a:p>
            <a:pPr marL="288036" lvl="1" indent="-137160">
              <a:buFont typeface="Wingdings" panose="05000000000000000000" pitchFamily="2" charset="2"/>
              <a:buChar char="§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 vehicles fleet</a:t>
            </a:r>
          </a:p>
          <a:p>
            <a:pPr marL="288036" lvl="1" indent="-137160">
              <a:buFont typeface="Wingdings" panose="05000000000000000000" pitchFamily="2" charset="2"/>
              <a:buChar char="§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Socio-economic purposes</a:t>
            </a:r>
          </a:p>
          <a:p>
            <a:pPr marL="288036" lvl="1" indent="-137160">
              <a:buFont typeface="Wingdings" panose="05000000000000000000" pitchFamily="2" charset="2"/>
              <a:buChar char="§"/>
              <a:defRPr/>
            </a:pP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8036" lvl="1" indent="-137160">
              <a:buFont typeface="Wingdings" panose="05000000000000000000" pitchFamily="2" charset="2"/>
              <a:buChar char="§"/>
              <a:defRPr/>
            </a:pP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NB: These assets do not add to your wealth or earn any income at all.</a:t>
            </a:r>
          </a:p>
          <a:p>
            <a:pPr marL="68580" indent="-68580"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730" y="561974"/>
            <a:ext cx="822724" cy="7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440180" y="55960"/>
            <a:ext cx="5977414" cy="572690"/>
          </a:xfrm>
        </p:spPr>
        <p:txBody>
          <a:bodyPr/>
          <a:lstStyle/>
          <a:p>
            <a:pPr>
              <a:defRPr/>
            </a:pPr>
            <a:r>
              <a:rPr lang="en-US" altLang="en-US" b="1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Junction</a:t>
            </a:r>
          </a:p>
        </p:txBody>
      </p:sp>
      <p:pic>
        <p:nvPicPr>
          <p:cNvPr id="2970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0180" y="648890"/>
            <a:ext cx="6389370" cy="4494609"/>
          </a:xfrm>
        </p:spPr>
      </p:pic>
    </p:spTree>
    <p:extLst>
      <p:ext uri="{BB962C8B-B14F-4D97-AF65-F5344CB8AC3E}">
        <p14:creationId xmlns:p14="http://schemas.microsoft.com/office/powerpoint/2010/main" val="420262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7300"/>
            <a:ext cx="3086100" cy="1977390"/>
          </a:xfrm>
        </p:spPr>
        <p:txBody>
          <a:bodyPr/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Retirement Statistics in Kenya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20B0604020202020204" charset="0"/>
              <a:ea typeface="Tahoma" panose="020B0604030504040204" pitchFamily="34" charset="0"/>
              <a:cs typeface="Poppins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3260" y="411480"/>
            <a:ext cx="4309110" cy="4433174"/>
          </a:xfrm>
        </p:spPr>
        <p:txBody>
          <a:bodyPr rtlCol="0">
            <a:normAutofit/>
          </a:bodyPr>
          <a:lstStyle/>
          <a:p>
            <a:pPr marL="436626" lvl="1" indent="-285750" algn="just">
              <a:buClr>
                <a:schemeClr val="accent6">
                  <a:lumMod val="50000"/>
                </a:schemeClr>
              </a:buClr>
              <a:buFont typeface="Tahoma" panose="020B0604030504040204" pitchFamily="34" charset="0"/>
              <a:buChar char="‣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86% of Kenya’s working population is uncertain of financial security in retirement </a:t>
            </a:r>
          </a:p>
          <a:p>
            <a:pPr marL="436626" lvl="1" indent="-285750" algn="just">
              <a:buClr>
                <a:schemeClr val="accent6">
                  <a:lumMod val="50000"/>
                </a:schemeClr>
              </a:buClr>
              <a:buFont typeface="Tahoma" panose="020B0604030504040204" pitchFamily="34" charset="0"/>
              <a:buChar char="‣"/>
              <a:defRPr/>
            </a:pP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36626" lvl="1" indent="-285750" algn="just">
              <a:buClr>
                <a:schemeClr val="accent6">
                  <a:lumMod val="50000"/>
                </a:schemeClr>
              </a:buClr>
              <a:buFont typeface="Tahoma" panose="020B0604030504040204" pitchFamily="34" charset="0"/>
              <a:buChar char="‣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average Kenyan, saving in a pension scheme, will not be able to meet their monthly expenses with their retirement income.</a:t>
            </a:r>
          </a:p>
          <a:p>
            <a:pPr marL="436626" lvl="1" indent="-285750" algn="just">
              <a:buClr>
                <a:schemeClr val="accent6">
                  <a:lumMod val="50000"/>
                </a:schemeClr>
              </a:buClr>
              <a:buFont typeface="Tahoma" panose="020B0604030504040204" pitchFamily="34" charset="0"/>
              <a:buChar char="‣"/>
              <a:defRPr/>
            </a:pP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36626" lvl="1" indent="-285750" algn="just">
              <a:buClr>
                <a:schemeClr val="accent6">
                  <a:lumMod val="50000"/>
                </a:schemeClr>
              </a:buClr>
              <a:buFont typeface="Tahoma" panose="020B0604030504040204" pitchFamily="34" charset="0"/>
              <a:buChar char="‣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Replacement ratio of only </a:t>
            </a:r>
            <a:r>
              <a:rPr lang="en-GB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compared to the recommended global standards of 75% </a:t>
            </a:r>
          </a:p>
          <a:p>
            <a:pPr marL="436626" lvl="1" indent="-285750" algn="just">
              <a:buClr>
                <a:schemeClr val="accent6">
                  <a:lumMod val="50000"/>
                </a:schemeClr>
              </a:buClr>
              <a:buFont typeface="Tahoma" panose="020B0604030504040204" pitchFamily="34" charset="0"/>
              <a:buChar char="‣"/>
              <a:defRPr/>
            </a:pP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36626" lvl="1" indent="-285750" algn="just">
              <a:buClr>
                <a:schemeClr val="accent6">
                  <a:lumMod val="50000"/>
                </a:schemeClr>
              </a:buClr>
              <a:buFont typeface="Tahoma" panose="020B0604030504040204" pitchFamily="34" charset="0"/>
              <a:buChar char="‣"/>
              <a:defRPr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41% of millennials prioritize saving, contrary to the </a:t>
            </a:r>
            <a:r>
              <a:rPr lang="en-GB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opinion that they want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consume rather than save and invest.</a:t>
            </a:r>
          </a:p>
          <a:p>
            <a:pPr marL="436626" lvl="1" indent="-285750" algn="just">
              <a:buClr>
                <a:schemeClr val="accent6">
                  <a:lumMod val="50000"/>
                </a:schemeClr>
              </a:buClr>
              <a:buFont typeface="Tahoma" panose="020B0604030504040204" pitchFamily="34" charset="0"/>
              <a:buChar char="‣"/>
              <a:defRPr/>
            </a:pP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72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0175" y="3714750"/>
            <a:ext cx="1800225" cy="1014413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0" y="1680210"/>
            <a:ext cx="594358" cy="13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174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212330" cy="5143500"/>
          </a:xfrm>
        </p:spPr>
      </p:pic>
      <p:sp>
        <p:nvSpPr>
          <p:cNvPr id="4" name="Line Callout 1 3"/>
          <p:cNvSpPr/>
          <p:nvPr/>
        </p:nvSpPr>
        <p:spPr>
          <a:xfrm>
            <a:off x="7738110" y="1116711"/>
            <a:ext cx="1405890" cy="2475738"/>
          </a:xfrm>
          <a:prstGeom prst="borderCallout1">
            <a:avLst>
              <a:gd name="adj1" fmla="val 19673"/>
              <a:gd name="adj2" fmla="val -1829"/>
              <a:gd name="adj3" fmla="val 82029"/>
              <a:gd name="adj4" fmla="val -35894"/>
            </a:avLst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Few retirees get to see their 70th birthday. Why?</a:t>
            </a:r>
          </a:p>
        </p:txBody>
      </p:sp>
    </p:spTree>
    <p:extLst>
      <p:ext uri="{BB962C8B-B14F-4D97-AF65-F5344CB8AC3E}">
        <p14:creationId xmlns:p14="http://schemas.microsoft.com/office/powerpoint/2010/main" val="16703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" y="0"/>
            <a:ext cx="786384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9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0" y="148590"/>
            <a:ext cx="5417344" cy="12361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1"/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Steps to Approach Retirement</a:t>
            </a:r>
            <a:endParaRPr lang="en-US" b="1" dirty="0">
              <a:solidFill>
                <a:schemeClr val="accent1"/>
              </a:solidFill>
              <a:latin typeface="Poppins" panose="020B0604020202020204" charset="0"/>
              <a:ea typeface="Tahoma" panose="020B0604030504040204" pitchFamily="34" charset="0"/>
              <a:cs typeface="Poppins" panose="020B060402020202020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9305841"/>
              </p:ext>
            </p:extLst>
          </p:nvPr>
        </p:nvGraphicFramePr>
        <p:xfrm>
          <a:off x="1759744" y="1384698"/>
          <a:ext cx="5657850" cy="3017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774" y="406598"/>
            <a:ext cx="84582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7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" y="-548640"/>
            <a:ext cx="7383780" cy="6286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6380" y="1317337"/>
            <a:ext cx="31661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alphaLcParenR"/>
            </a:pPr>
            <a:r>
              <a:rPr lang="en-GB" sz="1600" dirty="0" smtClean="0">
                <a:latin typeface="Poppins" panose="020B0604020202020204" charset="0"/>
                <a:cs typeface="Poppins" panose="020B0604020202020204" charset="0"/>
              </a:rPr>
              <a:t>Poverty</a:t>
            </a:r>
          </a:p>
          <a:p>
            <a:pPr marL="400050" indent="-400050">
              <a:buFont typeface="+mj-lt"/>
              <a:buAutoNum type="alphaLcParenR"/>
            </a:pPr>
            <a:r>
              <a:rPr lang="en-GB" sz="1600" dirty="0" smtClean="0">
                <a:latin typeface="Poppins" panose="020B0604020202020204" charset="0"/>
                <a:cs typeface="Poppins" panose="020B0604020202020204" charset="0"/>
              </a:rPr>
              <a:t>Inequality </a:t>
            </a:r>
          </a:p>
          <a:p>
            <a:pPr marL="400050" indent="-400050">
              <a:buFont typeface="+mj-lt"/>
              <a:buAutoNum type="alphaLcParenR"/>
            </a:pPr>
            <a:r>
              <a:rPr lang="en-GB" sz="1600" dirty="0" smtClean="0">
                <a:latin typeface="Poppins" panose="020B0604020202020204" charset="0"/>
                <a:cs typeface="Poppins" panose="020B0604020202020204" charset="0"/>
              </a:rPr>
              <a:t>Transparency and accountability </a:t>
            </a:r>
          </a:p>
          <a:p>
            <a:pPr marL="400050" indent="-400050">
              <a:buFont typeface="+mj-lt"/>
              <a:buAutoNum type="alphaLcParenR"/>
            </a:pPr>
            <a:r>
              <a:rPr lang="en-GB" sz="1600" dirty="0" smtClean="0">
                <a:latin typeface="Poppins" panose="020B0604020202020204" charset="0"/>
                <a:cs typeface="Poppins" panose="020B0604020202020204" charset="0"/>
              </a:rPr>
              <a:t>Climate change </a:t>
            </a:r>
          </a:p>
          <a:p>
            <a:pPr marL="400050" indent="-400050">
              <a:buFont typeface="+mj-lt"/>
              <a:buAutoNum type="alphaLcParenR"/>
            </a:pPr>
            <a:r>
              <a:rPr lang="en-GB" sz="1600" dirty="0" smtClean="0">
                <a:latin typeface="Poppins" panose="020B0604020202020204" charset="0"/>
                <a:cs typeface="Poppins" panose="020B0604020202020204" charset="0"/>
              </a:rPr>
              <a:t>Weak private sector investment  </a:t>
            </a:r>
          </a:p>
          <a:p>
            <a:pPr marL="400050" indent="-400050">
              <a:buFont typeface="+mj-lt"/>
              <a:buAutoNum type="alphaLcParenR"/>
            </a:pPr>
            <a:r>
              <a:rPr lang="en-GB" sz="1600" dirty="0" smtClean="0">
                <a:latin typeface="Poppins" panose="020B0604020202020204" charset="0"/>
                <a:cs typeface="Poppins" panose="020B0604020202020204" charset="0"/>
              </a:rPr>
              <a:t>Vulnerability of the economy to internal and external shocks.</a:t>
            </a:r>
            <a:endParaRPr lang="en-US" sz="1600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627" y="1088737"/>
            <a:ext cx="2829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Economic Challenges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541897" y="1099869"/>
            <a:ext cx="2476375" cy="18859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Poppins" panose="020B0604020202020204" charset="0"/>
                <a:cs typeface="Poppins" panose="020B0604020202020204" charset="0"/>
              </a:rPr>
              <a:t>What are you doing to guardrail your finances?</a:t>
            </a:r>
            <a:endParaRPr lang="en-US" sz="1600" b="1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" y="320040"/>
            <a:ext cx="845820" cy="7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-85072" y="643055"/>
            <a:ext cx="6685241" cy="62936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What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are You Giving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U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Tahoma" panose="020B0604030504040204" pitchFamily="34" charset="0"/>
                <a:cs typeface="Poppins" panose="020B0604020202020204" charset="0"/>
              </a:rPr>
              <a:t>p?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Bodoni MT" pitchFamily="18" charset="0"/>
              </a:rPr>
              <a:t/>
            </a:r>
            <a:br>
              <a:rPr lang="en-US" sz="3000" dirty="0">
                <a:solidFill>
                  <a:schemeClr val="accent1">
                    <a:lumMod val="75000"/>
                  </a:schemeClr>
                </a:solidFill>
                <a:latin typeface="Bodoni MT" pitchFamily="18" charset="0"/>
              </a:rPr>
            </a:br>
            <a:endParaRPr lang="en-US" sz="3000" dirty="0">
              <a:solidFill>
                <a:schemeClr val="accent1">
                  <a:lumMod val="75000"/>
                </a:schemeClr>
              </a:solidFill>
              <a:latin typeface="Bodoni MT" pitchFamily="18" charset="0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115608" y="3472623"/>
            <a:ext cx="891409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1800" b="1" dirty="0">
              <a:latin typeface="Bodoni MT" panose="02070603080606020203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6">
                    <a:lumMod val="10000"/>
                  </a:schemeClr>
                </a:solidFill>
                <a:latin typeface="Tahoma" panose="020B0604030504040204" pitchFamily="34" charset="0"/>
              </a:rPr>
              <a:t>Understanding what will be </a:t>
            </a:r>
            <a:r>
              <a:rPr lang="en-US" altLang="en-US" sz="2400" b="1" dirty="0" smtClean="0">
                <a:solidFill>
                  <a:schemeClr val="accent6">
                    <a:lumMod val="10000"/>
                  </a:schemeClr>
                </a:solidFill>
                <a:latin typeface="Tahoma" panose="020B0604030504040204" pitchFamily="34" charset="0"/>
              </a:rPr>
              <a:t>missing after retirement </a:t>
            </a:r>
            <a:r>
              <a:rPr lang="en-US" altLang="en-US" sz="2400" b="1" dirty="0">
                <a:solidFill>
                  <a:schemeClr val="accent6">
                    <a:lumMod val="10000"/>
                  </a:schemeClr>
                </a:solidFill>
                <a:latin typeface="Tahoma" panose="020B0604030504040204" pitchFamily="34" charset="0"/>
              </a:rPr>
              <a:t>helps you to plan for how to fill the void</a:t>
            </a:r>
            <a:endParaRPr lang="en-US" altLang="en-US" sz="2400" dirty="0">
              <a:solidFill>
                <a:schemeClr val="accent6">
                  <a:lumMod val="1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5718809" y="2947615"/>
            <a:ext cx="346329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IDENTITY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800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ARE YOU WHAT YOU DO?</a:t>
            </a:r>
            <a:endParaRPr lang="en-US" altLang="en-US" sz="1800" b="1" dirty="0">
              <a:solidFill>
                <a:schemeClr val="accent1">
                  <a:lumMod val="75000"/>
                </a:schemeClr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115609" y="2947615"/>
            <a:ext cx="22452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800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STRUCTURE </a:t>
            </a:r>
          </a:p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800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ROUTINE</a:t>
            </a:r>
            <a:endParaRPr lang="en-US" altLang="en-US" sz="1800" b="1" dirty="0">
              <a:solidFill>
                <a:schemeClr val="accent1">
                  <a:lumMod val="75000"/>
                </a:schemeClr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3371850" y="1257300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chemeClr val="bg1"/>
                </a:solidFill>
                <a:latin typeface="Bodoni MT" panose="02070603080606020203" pitchFamily="18" charset="0"/>
              </a:rPr>
              <a:t>Colleagues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599" y="957738"/>
            <a:ext cx="2819401" cy="1850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9704" y="287836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POWER</a:t>
            </a:r>
          </a:p>
          <a:p>
            <a:pPr algn="ctr"/>
            <a:endParaRPr lang="en-US" sz="1800" b="1" dirty="0">
              <a:solidFill>
                <a:schemeClr val="accent1">
                  <a:lumMod val="75000"/>
                </a:schemeClr>
              </a:solidFill>
              <a:latin typeface="Poppins" panose="020B0604020202020204" charset="0"/>
              <a:cs typeface="Poppins" panose="020B0604020202020204" charset="0"/>
            </a:endParaRPr>
          </a:p>
          <a:p>
            <a:pPr algn="ctr"/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PERKS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220" y="957739"/>
            <a:ext cx="3120389" cy="1850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" y="957738"/>
            <a:ext cx="2619375" cy="18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07012"/>
      </p:ext>
    </p:extLst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0" grpId="0"/>
      <p:bldP spid="73741" grpId="0"/>
      <p:bldP spid="737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690" y="-10577"/>
            <a:ext cx="6556296" cy="55030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Retirement Plan</a:t>
            </a:r>
            <a:endParaRPr lang="en-US" sz="32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580715"/>
              </p:ext>
            </p:extLst>
          </p:nvPr>
        </p:nvGraphicFramePr>
        <p:xfrm>
          <a:off x="948690" y="539730"/>
          <a:ext cx="7258050" cy="451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4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C6CA3D-F0AD-4E08-8B34-47548225A94A}"/>
              </a:ext>
            </a:extLst>
          </p:cNvPr>
          <p:cNvSpPr/>
          <p:nvPr/>
        </p:nvSpPr>
        <p:spPr>
          <a:xfrm>
            <a:off x="891297" y="4059850"/>
            <a:ext cx="7361407" cy="13132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896FD960-7356-492D-8626-628ECFF5C622}"/>
              </a:ext>
            </a:extLst>
          </p:cNvPr>
          <p:cNvSpPr/>
          <p:nvPr/>
        </p:nvSpPr>
        <p:spPr>
          <a:xfrm>
            <a:off x="3962804" y="4191174"/>
            <a:ext cx="1218390" cy="704272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EE4E10-F76B-449A-AC5D-B81C74CF3AB2}"/>
              </a:ext>
            </a:extLst>
          </p:cNvPr>
          <p:cNvGrpSpPr/>
          <p:nvPr/>
        </p:nvGrpSpPr>
        <p:grpSpPr>
          <a:xfrm>
            <a:off x="1952755" y="1474098"/>
            <a:ext cx="5223172" cy="723391"/>
            <a:chOff x="2749260" y="2478768"/>
            <a:chExt cx="6862342" cy="752445"/>
          </a:xfrm>
        </p:grpSpPr>
        <p:sp>
          <p:nvSpPr>
            <p:cNvPr id="15" name="Pentagon 10">
              <a:extLst>
                <a:ext uri="{FF2B5EF4-FFF2-40B4-BE49-F238E27FC236}">
                  <a16:creationId xmlns:a16="http://schemas.microsoft.com/office/drawing/2014/main" id="{164FE1C0-D0E3-4199-923D-179617CCD45E}"/>
                </a:ext>
              </a:extLst>
            </p:cNvPr>
            <p:cNvSpPr/>
            <p:nvPr/>
          </p:nvSpPr>
          <p:spPr>
            <a:xfrm>
              <a:off x="7429465" y="2504810"/>
              <a:ext cx="2182137" cy="555319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17" name="Pentagon 15">
              <a:extLst>
                <a:ext uri="{FF2B5EF4-FFF2-40B4-BE49-F238E27FC236}">
                  <a16:creationId xmlns:a16="http://schemas.microsoft.com/office/drawing/2014/main" id="{C0E997F9-CAEB-46C1-BEEB-5C288730D463}"/>
                </a:ext>
              </a:extLst>
            </p:cNvPr>
            <p:cNvSpPr/>
            <p:nvPr/>
          </p:nvSpPr>
          <p:spPr>
            <a:xfrm flipH="1">
              <a:off x="2749260" y="2478768"/>
              <a:ext cx="2236245" cy="581361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7F0F7F-CA5D-4A2B-8675-A59659E188CB}"/>
                </a:ext>
              </a:extLst>
            </p:cNvPr>
            <p:cNvSpPr txBox="1"/>
            <p:nvPr/>
          </p:nvSpPr>
          <p:spPr>
            <a:xfrm>
              <a:off x="3032349" y="2565695"/>
              <a:ext cx="159206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Poppins" panose="020B0604020202020204" charset="0"/>
                  <a:cs typeface="Poppins" panose="020B0604020202020204" charset="0"/>
                </a:rPr>
                <a:t>SAVINGS</a:t>
              </a:r>
              <a:endParaRPr lang="ko-KR" altLang="en-US" sz="1600" b="1" dirty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0D2C47-2597-4C21-BE09-DDF82EE7E350}"/>
                </a:ext>
              </a:extLst>
            </p:cNvPr>
            <p:cNvSpPr txBox="1"/>
            <p:nvPr/>
          </p:nvSpPr>
          <p:spPr>
            <a:xfrm>
              <a:off x="7429465" y="2533586"/>
              <a:ext cx="1936022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Poppins" panose="020B0604020202020204" charset="0"/>
                  <a:cs typeface="Poppins" panose="020B0604020202020204" charset="0"/>
                </a:rPr>
                <a:t>INVESTMENT </a:t>
              </a:r>
            </a:p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Poppins" panose="020B0604020202020204" charset="0"/>
                  <a:cs typeface="Poppins" panose="020B0604020202020204" charset="0"/>
                </a:rPr>
                <a:t>IDEAS</a:t>
              </a:r>
              <a:endParaRPr lang="ko-KR" altLang="en-US" b="1" dirty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50E915-37A6-4CA7-A43B-288FF66C14D4}"/>
              </a:ext>
            </a:extLst>
          </p:cNvPr>
          <p:cNvGrpSpPr/>
          <p:nvPr/>
        </p:nvGrpSpPr>
        <p:grpSpPr>
          <a:xfrm>
            <a:off x="2223653" y="2303061"/>
            <a:ext cx="4764946" cy="374114"/>
            <a:chOff x="3206763" y="1790901"/>
            <a:chExt cx="6214742" cy="498818"/>
          </a:xfrm>
        </p:grpSpPr>
        <p:sp>
          <p:nvSpPr>
            <p:cNvPr id="16" name="Pentagon 14">
              <a:extLst>
                <a:ext uri="{FF2B5EF4-FFF2-40B4-BE49-F238E27FC236}">
                  <a16:creationId xmlns:a16="http://schemas.microsoft.com/office/drawing/2014/main" id="{D8EF065A-70D3-4B02-90F5-AA59DE088DB4}"/>
                </a:ext>
              </a:extLst>
            </p:cNvPr>
            <p:cNvSpPr/>
            <p:nvPr/>
          </p:nvSpPr>
          <p:spPr>
            <a:xfrm>
              <a:off x="7303153" y="1790901"/>
              <a:ext cx="2118352" cy="484632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18" name="Pentagon 16">
              <a:extLst>
                <a:ext uri="{FF2B5EF4-FFF2-40B4-BE49-F238E27FC236}">
                  <a16:creationId xmlns:a16="http://schemas.microsoft.com/office/drawing/2014/main" id="{F75D3058-DD4B-4B0C-AC42-7135BDD0EFBF}"/>
                </a:ext>
              </a:extLst>
            </p:cNvPr>
            <p:cNvSpPr/>
            <p:nvPr/>
          </p:nvSpPr>
          <p:spPr>
            <a:xfrm flipH="1">
              <a:off x="3206763" y="1790901"/>
              <a:ext cx="2021674" cy="484631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6C4DA4-6C7C-474F-AF8A-02E15E8C1DED}"/>
                </a:ext>
              </a:extLst>
            </p:cNvPr>
            <p:cNvSpPr txBox="1"/>
            <p:nvPr/>
          </p:nvSpPr>
          <p:spPr>
            <a:xfrm>
              <a:off x="3266400" y="1827649"/>
              <a:ext cx="1975019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Poppins" panose="020B0604020202020204" charset="0"/>
                  <a:cs typeface="Poppins" panose="020B0604020202020204" charset="0"/>
                </a:rPr>
                <a:t>COOPERATION</a:t>
              </a:r>
              <a:endParaRPr lang="ko-KR" altLang="en-US" b="1" dirty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F1C817-19B2-4468-BCA0-0716F8A5F2E2}"/>
                </a:ext>
              </a:extLst>
            </p:cNvPr>
            <p:cNvSpPr txBox="1"/>
            <p:nvPr/>
          </p:nvSpPr>
          <p:spPr>
            <a:xfrm>
              <a:off x="7423884" y="1838314"/>
              <a:ext cx="177739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Poppins" panose="020B0604020202020204" charset="0"/>
                  <a:cs typeface="Poppins" panose="020B0604020202020204" charset="0"/>
                </a:rPr>
                <a:t>HAPPINESS</a:t>
              </a:r>
              <a:endParaRPr lang="ko-KR" altLang="en-US" sz="1600" b="1" dirty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8E3234-BFA4-4505-B5EE-6CFDC741F3FE}"/>
              </a:ext>
            </a:extLst>
          </p:cNvPr>
          <p:cNvGrpSpPr/>
          <p:nvPr/>
        </p:nvGrpSpPr>
        <p:grpSpPr>
          <a:xfrm flipH="1">
            <a:off x="2323946" y="738900"/>
            <a:ext cx="4664654" cy="434680"/>
            <a:chOff x="2982141" y="1695960"/>
            <a:chExt cx="6219539" cy="579573"/>
          </a:xfrm>
        </p:grpSpPr>
        <p:sp>
          <p:nvSpPr>
            <p:cNvPr id="26" name="Pentagon 14">
              <a:extLst>
                <a:ext uri="{FF2B5EF4-FFF2-40B4-BE49-F238E27FC236}">
                  <a16:creationId xmlns:a16="http://schemas.microsoft.com/office/drawing/2014/main" id="{951D6685-1099-4584-93BC-5502178BE131}"/>
                </a:ext>
              </a:extLst>
            </p:cNvPr>
            <p:cNvSpPr/>
            <p:nvPr/>
          </p:nvSpPr>
          <p:spPr>
            <a:xfrm>
              <a:off x="7303154" y="1695960"/>
              <a:ext cx="1898526" cy="579573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27" name="Pentagon 16">
              <a:extLst>
                <a:ext uri="{FF2B5EF4-FFF2-40B4-BE49-F238E27FC236}">
                  <a16:creationId xmlns:a16="http://schemas.microsoft.com/office/drawing/2014/main" id="{FF75A2CD-9557-4881-9F71-85C56ECEC78C}"/>
                </a:ext>
              </a:extLst>
            </p:cNvPr>
            <p:cNvSpPr/>
            <p:nvPr/>
          </p:nvSpPr>
          <p:spPr>
            <a:xfrm flipH="1">
              <a:off x="2982141" y="1697600"/>
              <a:ext cx="2123252" cy="577932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1EE5D8-9A7F-4ACB-9709-FEB3B135D262}"/>
                </a:ext>
              </a:extLst>
            </p:cNvPr>
            <p:cNvSpPr txBox="1"/>
            <p:nvPr/>
          </p:nvSpPr>
          <p:spPr>
            <a:xfrm>
              <a:off x="3207272" y="1791168"/>
              <a:ext cx="1817020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Poppins" panose="020B0604020202020204" charset="0"/>
                  <a:cs typeface="Poppins" panose="020B0604020202020204" charset="0"/>
                </a:rPr>
                <a:t>DIVIDENDS</a:t>
              </a:r>
              <a:endParaRPr lang="ko-KR" altLang="en-US" sz="1600" b="1" dirty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3CBD32-8D84-464C-BD16-7DCB8FB0564A}"/>
                </a:ext>
              </a:extLst>
            </p:cNvPr>
            <p:cNvSpPr txBox="1"/>
            <p:nvPr/>
          </p:nvSpPr>
          <p:spPr>
            <a:xfrm>
              <a:off x="7367800" y="1758368"/>
              <a:ext cx="1592063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Poppins" panose="020B0604020202020204" charset="0"/>
                  <a:cs typeface="Poppins" panose="020B0604020202020204" charset="0"/>
                </a:rPr>
                <a:t>LOANS</a:t>
              </a:r>
              <a:endParaRPr lang="ko-KR" altLang="en-US" sz="1600" b="1" dirty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endParaRPr>
            </a:p>
          </p:txBody>
        </p:sp>
      </p:grpSp>
      <p:sp>
        <p:nvSpPr>
          <p:cNvPr id="33" name="직사각형 1">
            <a:extLst>
              <a:ext uri="{FF2B5EF4-FFF2-40B4-BE49-F238E27FC236}">
                <a16:creationId xmlns:a16="http://schemas.microsoft.com/office/drawing/2014/main" id="{21EF4D7F-2379-4FB2-AE78-E3550FC2F7CE}"/>
              </a:ext>
            </a:extLst>
          </p:cNvPr>
          <p:cNvSpPr/>
          <p:nvPr/>
        </p:nvSpPr>
        <p:spPr>
          <a:xfrm>
            <a:off x="7217110" y="753134"/>
            <a:ext cx="17275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100" dirty="0">
                <a:latin typeface="Poppins" panose="020B0604020202020204" charset="0"/>
                <a:cs typeface="Poppins" panose="020B0604020202020204" charset="0"/>
              </a:rPr>
              <a:t>Your money is working for you </a:t>
            </a:r>
            <a:endParaRPr lang="en-US" altLang="ko-KR" sz="1100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34" name="직사각형 1">
            <a:extLst>
              <a:ext uri="{FF2B5EF4-FFF2-40B4-BE49-F238E27FC236}">
                <a16:creationId xmlns:a16="http://schemas.microsoft.com/office/drawing/2014/main" id="{652D7A6D-C372-4936-AC07-3B6ECC1AB052}"/>
              </a:ext>
            </a:extLst>
          </p:cNvPr>
          <p:cNvSpPr/>
          <p:nvPr/>
        </p:nvSpPr>
        <p:spPr>
          <a:xfrm>
            <a:off x="7217110" y="1485686"/>
            <a:ext cx="17275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100" dirty="0">
                <a:latin typeface="Poppins" panose="020B0604020202020204" charset="0"/>
                <a:cs typeface="Poppins" panose="020B0604020202020204" charset="0"/>
              </a:rPr>
              <a:t>Professional help, new ideas for growth</a:t>
            </a:r>
            <a:endParaRPr lang="en-US" altLang="ko-KR" sz="1100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35" name="직사각형 1">
            <a:extLst>
              <a:ext uri="{FF2B5EF4-FFF2-40B4-BE49-F238E27FC236}">
                <a16:creationId xmlns:a16="http://schemas.microsoft.com/office/drawing/2014/main" id="{170C386C-0F75-4D3A-BF08-9FF65B7E4475}"/>
              </a:ext>
            </a:extLst>
          </p:cNvPr>
          <p:cNvSpPr/>
          <p:nvPr/>
        </p:nvSpPr>
        <p:spPr>
          <a:xfrm>
            <a:off x="6718340" y="2229795"/>
            <a:ext cx="22693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100" dirty="0">
                <a:latin typeface="Poppins" panose="020B0604020202020204" charset="0"/>
                <a:cs typeface="Poppins" panose="020B0604020202020204" charset="0"/>
              </a:rPr>
              <a:t>Peace of mind, strong networks, </a:t>
            </a:r>
            <a:r>
              <a:rPr lang="en-US" altLang="ko-KR" sz="1100" dirty="0" smtClean="0">
                <a:latin typeface="Poppins" panose="020B0604020202020204" charset="0"/>
                <a:cs typeface="Poppins" panose="020B0604020202020204" charset="0"/>
              </a:rPr>
              <a:t>progress</a:t>
            </a:r>
            <a:endParaRPr lang="en-US" altLang="ko-KR" sz="1100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36" name="직사각형 1">
            <a:extLst>
              <a:ext uri="{FF2B5EF4-FFF2-40B4-BE49-F238E27FC236}">
                <a16:creationId xmlns:a16="http://schemas.microsoft.com/office/drawing/2014/main" id="{B30826B9-C5A2-43EC-ABEC-8358944833E0}"/>
              </a:ext>
            </a:extLst>
          </p:cNvPr>
          <p:cNvSpPr/>
          <p:nvPr/>
        </p:nvSpPr>
        <p:spPr>
          <a:xfrm>
            <a:off x="116458" y="731800"/>
            <a:ext cx="21071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 smtClean="0">
                <a:latin typeface="Poppins" panose="020B0604020202020204" charset="0"/>
                <a:cs typeface="Poppins" panose="020B0604020202020204" charset="0"/>
              </a:rPr>
              <a:t>Help you meet financial goals faster</a:t>
            </a:r>
            <a:endParaRPr lang="en-US" altLang="ko-KR" sz="1100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37" name="직사각형 1">
            <a:extLst>
              <a:ext uri="{FF2B5EF4-FFF2-40B4-BE49-F238E27FC236}">
                <a16:creationId xmlns:a16="http://schemas.microsoft.com/office/drawing/2014/main" id="{9C82B95E-1BFA-419D-A99D-2690778E2EC9}"/>
              </a:ext>
            </a:extLst>
          </p:cNvPr>
          <p:cNvSpPr/>
          <p:nvPr/>
        </p:nvSpPr>
        <p:spPr>
          <a:xfrm>
            <a:off x="90046" y="1441729"/>
            <a:ext cx="18627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 smtClean="0">
                <a:latin typeface="Poppins" panose="020B0604020202020204" charset="0"/>
                <a:cs typeface="Poppins" panose="020B0604020202020204" charset="0"/>
              </a:rPr>
              <a:t>Help you reducing external borrowing</a:t>
            </a:r>
            <a:endParaRPr lang="en-US" altLang="ko-KR" sz="1100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38" name="직사각형 1">
            <a:extLst>
              <a:ext uri="{FF2B5EF4-FFF2-40B4-BE49-F238E27FC236}">
                <a16:creationId xmlns:a16="http://schemas.microsoft.com/office/drawing/2014/main" id="{72F7711E-AC5B-48D0-A5A8-5BFD50072A0C}"/>
              </a:ext>
            </a:extLst>
          </p:cNvPr>
          <p:cNvSpPr/>
          <p:nvPr/>
        </p:nvSpPr>
        <p:spPr>
          <a:xfrm>
            <a:off x="90046" y="2247493"/>
            <a:ext cx="20366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Poppins" panose="020B0604020202020204" charset="0"/>
                <a:cs typeface="Poppins" panose="020B0604020202020204" charset="0"/>
              </a:rPr>
              <a:t>Economies of scale from </a:t>
            </a:r>
            <a:r>
              <a:rPr lang="en-US" altLang="ko-KR" sz="1100" dirty="0" smtClean="0">
                <a:latin typeface="Poppins" panose="020B0604020202020204" charset="0"/>
                <a:cs typeface="Poppins" panose="020B0604020202020204" charset="0"/>
              </a:rPr>
              <a:t>pooling resources</a:t>
            </a:r>
            <a:endParaRPr lang="en-US" altLang="ko-KR" sz="1100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488" y="42194"/>
            <a:ext cx="7967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Poppins" panose="020B0604020202020204" charset="0"/>
                <a:cs typeface="Poppins" panose="020B0604020202020204" charset="0"/>
              </a:rPr>
              <a:t>UBORA As The Vehicle For Financial Success</a:t>
            </a:r>
            <a:endParaRPr lang="en-US" sz="2400" b="1" dirty="0">
              <a:solidFill>
                <a:schemeClr val="accent1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02" y="2821569"/>
            <a:ext cx="1312202" cy="12382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434" y="779630"/>
            <a:ext cx="1172998" cy="23709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97" y="2928663"/>
            <a:ext cx="1664773" cy="113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65590"/>
            <a:ext cx="5220300" cy="6831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Scenario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635088"/>
              </p:ext>
            </p:extLst>
          </p:nvPr>
        </p:nvGraphicFramePr>
        <p:xfrm>
          <a:off x="365760" y="960120"/>
          <a:ext cx="8538209" cy="3445187"/>
        </p:xfrm>
        <a:graphic>
          <a:graphicData uri="http://schemas.openxmlformats.org/drawingml/2006/table">
            <a:tbl>
              <a:tblPr>
                <a:tableStyleId>{F84DA76C-795A-495A-BEFA-B778C0396278}</a:tableStyleId>
              </a:tblPr>
              <a:tblGrid>
                <a:gridCol w="1739722">
                  <a:extLst>
                    <a:ext uri="{9D8B030D-6E8A-4147-A177-3AD203B41FA5}">
                      <a16:colId xmlns:a16="http://schemas.microsoft.com/office/drawing/2014/main" val="497472899"/>
                    </a:ext>
                  </a:extLst>
                </a:gridCol>
                <a:gridCol w="1620698">
                  <a:extLst>
                    <a:ext uri="{9D8B030D-6E8A-4147-A177-3AD203B41FA5}">
                      <a16:colId xmlns:a16="http://schemas.microsoft.com/office/drawing/2014/main" val="2176060605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638556266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30776127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93276204"/>
                    </a:ext>
                  </a:extLst>
                </a:gridCol>
                <a:gridCol w="1211579">
                  <a:extLst>
                    <a:ext uri="{9D8B030D-6E8A-4147-A177-3AD203B41FA5}">
                      <a16:colId xmlns:a16="http://schemas.microsoft.com/office/drawing/2014/main" val="1108462327"/>
                    </a:ext>
                  </a:extLst>
                </a:gridCol>
              </a:tblGrid>
              <a:tr h="7613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THE </a:t>
                      </a:r>
                    </a:p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GAINS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SALARY</a:t>
                      </a:r>
                      <a:r>
                        <a:rPr lang="en-US" sz="20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20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OF </a:t>
                      </a:r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  50,000.00 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YEAR 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YEAR 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YEAR 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YEAR 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122482"/>
                  </a:ext>
                </a:extLst>
              </a:tr>
              <a:tr h="7038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CONTRIBUTION/SHARES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    5,000.00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    60,000.00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</a:t>
                      </a:r>
                      <a:r>
                        <a:rPr lang="en-US" sz="1600" b="0" u="none" strike="noStrike" dirty="0" smtClean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120,000.00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      180,000.00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  240,000.00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extLst>
                  <a:ext uri="{0D108BD9-81ED-4DB2-BD59-A6C34878D82A}">
                    <a16:rowId xmlns:a16="http://schemas.microsoft.com/office/drawing/2014/main" val="723589044"/>
                  </a:ext>
                </a:extLst>
              </a:tr>
              <a:tr h="10460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LOAN ELIGIBILITY @ 3 TIMES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180,000.00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</a:t>
                      </a:r>
                      <a:r>
                        <a:rPr lang="en-US" sz="1600" b="0" u="none" strike="noStrike" dirty="0" smtClean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360,000.00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      </a:t>
                      </a:r>
                      <a:r>
                        <a:rPr lang="en-US" sz="1600" b="0" u="none" strike="noStrike" dirty="0" smtClean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540,000.00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  720,000.00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extLst>
                  <a:ext uri="{0D108BD9-81ED-4DB2-BD59-A6C34878D82A}">
                    <a16:rowId xmlns:a16="http://schemas.microsoft.com/office/drawing/2014/main" val="4240972275"/>
                  </a:ext>
                </a:extLst>
              </a:tr>
              <a:tr h="7723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DIVIDENDS EARNED @10%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   </a:t>
                      </a:r>
                      <a:r>
                        <a:rPr lang="en-US" sz="1600" b="0" u="none" strike="noStrike" dirty="0" smtClean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6,000.00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    </a:t>
                      </a:r>
                      <a:r>
                        <a:rPr lang="en-US" sz="1600" b="0" u="none" strike="noStrike" dirty="0" smtClean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12,000.00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   </a:t>
                      </a:r>
                      <a:r>
                        <a:rPr lang="en-US" sz="1600" b="0" u="none" strike="noStrike" dirty="0" smtClean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18,000.00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     24,000.00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8598" marR="8598" marT="8598" marB="0" anchor="b"/>
                </a:tc>
                <a:extLst>
                  <a:ext uri="{0D108BD9-81ED-4DB2-BD59-A6C34878D82A}">
                    <a16:rowId xmlns:a16="http://schemas.microsoft.com/office/drawing/2014/main" val="89188138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0"/>
            <a:ext cx="960119" cy="8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5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710" y="-22860"/>
            <a:ext cx="461772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2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89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15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3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9"/>
          <p:cNvSpPr txBox="1">
            <a:spLocks noGrp="1"/>
          </p:cNvSpPr>
          <p:nvPr>
            <p:ph type="ctrTitle"/>
          </p:nvPr>
        </p:nvSpPr>
        <p:spPr>
          <a:xfrm>
            <a:off x="2586945" y="449200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Extra Resources</a:t>
            </a:r>
            <a:endParaRPr sz="4400" dirty="0"/>
          </a:p>
        </p:txBody>
      </p:sp>
      <p:sp>
        <p:nvSpPr>
          <p:cNvPr id="476" name="Google Shape;476;p39"/>
          <p:cNvSpPr txBox="1">
            <a:spLocks noGrp="1"/>
          </p:cNvSpPr>
          <p:nvPr>
            <p:ph type="subTitle" idx="1"/>
          </p:nvPr>
        </p:nvSpPr>
        <p:spPr>
          <a:xfrm>
            <a:off x="2080260" y="1316500"/>
            <a:ext cx="501777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2588" lvl="1" indent="-182563" algn="just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Wingdings" panose="05000000000000000000" pitchFamily="2" charset="2"/>
              <a:buChar char="§"/>
            </a:pPr>
            <a:r>
              <a:rPr lang="en-GB" altLang="en-US" sz="1200" u="sng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The Beginner's Guide to Retirement</a:t>
            </a:r>
            <a:r>
              <a:rPr lang="en-GB" altLang="en-US" sz="1200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: Taking Control of your Future by Michael </a:t>
            </a:r>
            <a:r>
              <a:rPr lang="en-GB" altLang="en-US" sz="1200" kern="1200" dirty="0" err="1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Longhurst</a:t>
            </a:r>
            <a:endParaRPr lang="en-GB" altLang="en-US" sz="1200" kern="1200" dirty="0">
              <a:solidFill>
                <a:srgbClr val="404040"/>
              </a:solidFill>
              <a:latin typeface="Poppins Light" panose="020B0604020202020204" charset="0"/>
              <a:ea typeface="Tahoma" panose="020B0604030504040204" pitchFamily="34" charset="0"/>
              <a:cs typeface="Poppins Light" panose="020B0604020202020204" charset="0"/>
            </a:endParaRPr>
          </a:p>
          <a:p>
            <a:pPr marL="382588" lvl="1" indent="-182563" algn="just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Wingdings" panose="05000000000000000000" pitchFamily="2" charset="2"/>
              <a:buChar char="§"/>
            </a:pPr>
            <a:r>
              <a:rPr lang="en-GB" altLang="en-US" sz="1200" u="sng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The Creative Age: </a:t>
            </a:r>
            <a:r>
              <a:rPr lang="en-GB" altLang="en-US" sz="1200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Awakening Human Potential in the Second Half of Life by Gene Cohen</a:t>
            </a:r>
          </a:p>
          <a:p>
            <a:pPr marL="382588" lvl="1" indent="-182563" algn="just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Wingdings" panose="05000000000000000000" pitchFamily="2" charset="2"/>
              <a:buChar char="§"/>
            </a:pPr>
            <a:r>
              <a:rPr lang="en-GB" altLang="en-US" sz="1200" u="sng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Get a Life, You Don’t Need a MILLION to Retire Well </a:t>
            </a:r>
            <a:r>
              <a:rPr lang="en-GB" altLang="en-US" sz="1200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by Ralph Warner </a:t>
            </a:r>
          </a:p>
          <a:p>
            <a:pPr marL="382588" lvl="1" indent="-182563" algn="just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Wingdings" panose="05000000000000000000" pitchFamily="2" charset="2"/>
              <a:buChar char="§"/>
            </a:pPr>
            <a:r>
              <a:rPr lang="en-GB" altLang="en-US" sz="1200" u="sng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Looking Forward: An Optimist’s Guide to Retirement</a:t>
            </a:r>
            <a:r>
              <a:rPr lang="en-GB" altLang="en-US" sz="1200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 by Ellen </a:t>
            </a:r>
            <a:r>
              <a:rPr lang="en-GB" altLang="en-US" sz="1200" kern="1200" dirty="0" err="1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Freudenheim</a:t>
            </a:r>
            <a:endParaRPr lang="en-GB" altLang="en-US" sz="1200" kern="1200" dirty="0">
              <a:solidFill>
                <a:srgbClr val="404040"/>
              </a:solidFill>
              <a:latin typeface="Poppins Light" panose="020B0604020202020204" charset="0"/>
              <a:ea typeface="Tahoma" panose="020B0604030504040204" pitchFamily="34" charset="0"/>
              <a:cs typeface="Poppins Light" panose="020B0604020202020204" charset="0"/>
            </a:endParaRPr>
          </a:p>
          <a:p>
            <a:pPr marL="382588" lvl="1" indent="-182563" algn="just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Wingdings" panose="05000000000000000000" pitchFamily="2" charset="2"/>
              <a:buChar char="§"/>
            </a:pPr>
            <a:r>
              <a:rPr lang="en-GB" altLang="en-US" sz="1200" u="sng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Retire Early and Live the Life You Want Now </a:t>
            </a:r>
            <a:r>
              <a:rPr lang="en-GB" altLang="en-US" sz="1200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by John F. </a:t>
            </a:r>
            <a:r>
              <a:rPr lang="en-GB" altLang="en-US" sz="1200" kern="1200" dirty="0" err="1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Wasik</a:t>
            </a:r>
            <a:endParaRPr lang="en-GB" altLang="en-US" sz="1200" kern="1200" dirty="0">
              <a:solidFill>
                <a:srgbClr val="404040"/>
              </a:solidFill>
              <a:latin typeface="Poppins Light" panose="020B0604020202020204" charset="0"/>
              <a:ea typeface="Tahoma" panose="020B0604030504040204" pitchFamily="34" charset="0"/>
              <a:cs typeface="Poppins Light" panose="020B0604020202020204" charset="0"/>
            </a:endParaRPr>
          </a:p>
          <a:p>
            <a:pPr marL="382588" lvl="1" indent="-182563" algn="just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Wingdings" panose="05000000000000000000" pitchFamily="2" charset="2"/>
              <a:buChar char="§"/>
            </a:pPr>
            <a:r>
              <a:rPr lang="en-GB" altLang="en-US" sz="1200" u="sng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Retire Smart, Retire Happy: Finding Your True Path in Life </a:t>
            </a:r>
            <a:r>
              <a:rPr lang="en-GB" altLang="en-US" sz="1200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by Nancy Schlossberg, </a:t>
            </a:r>
            <a:r>
              <a:rPr lang="en-GB" altLang="en-US" sz="1200" kern="1200" dirty="0" err="1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Ed.D</a:t>
            </a:r>
            <a:r>
              <a:rPr lang="en-GB" altLang="en-US" sz="1200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.</a:t>
            </a:r>
          </a:p>
          <a:p>
            <a:pPr marL="382588" lvl="1" indent="-182563" algn="just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Wingdings" panose="05000000000000000000" pitchFamily="2" charset="2"/>
              <a:buChar char="§"/>
            </a:pPr>
            <a:r>
              <a:rPr lang="en-GB" altLang="en-US" sz="1200" u="sng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Your Retirement, Your Way </a:t>
            </a:r>
            <a:r>
              <a:rPr lang="en-GB" altLang="en-US" sz="1200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by Alan Bernstein &amp; John </a:t>
            </a:r>
            <a:r>
              <a:rPr lang="en-GB" altLang="en-US" sz="1200" kern="1200" dirty="0" err="1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Trauth</a:t>
            </a:r>
            <a:r>
              <a:rPr lang="en-GB" altLang="en-US" sz="1200" kern="1200" dirty="0">
                <a:solidFill>
                  <a:srgbClr val="404040"/>
                </a:solidFill>
                <a:latin typeface="Poppins Light" panose="020B0604020202020204" charset="0"/>
                <a:ea typeface="Tahoma" panose="020B0604030504040204" pitchFamily="34" charset="0"/>
                <a:cs typeface="Poppins Light" panose="020B0604020202020204" charset="0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477" name="Google Shape;477;p39"/>
          <p:cNvSpPr txBox="1"/>
          <p:nvPr/>
        </p:nvSpPr>
        <p:spPr>
          <a:xfrm>
            <a:off x="1030925" y="710500"/>
            <a:ext cx="1392600" cy="13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6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442" name="Google Shape;442;p36"/>
          <p:cNvSpPr txBox="1">
            <a:spLocks noGrp="1"/>
          </p:cNvSpPr>
          <p:nvPr>
            <p:ph type="ctrTitle" idx="4294967295"/>
          </p:nvPr>
        </p:nvSpPr>
        <p:spPr>
          <a:xfrm>
            <a:off x="2351787" y="978195"/>
            <a:ext cx="5101635" cy="13620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</a:t>
            </a:r>
            <a:endParaRPr sz="8800" dirty="0"/>
          </a:p>
        </p:txBody>
      </p:sp>
      <p:sp>
        <p:nvSpPr>
          <p:cNvPr id="443" name="Google Shape;443;p36"/>
          <p:cNvSpPr txBox="1">
            <a:spLocks noGrp="1"/>
          </p:cNvSpPr>
          <p:nvPr>
            <p:ph type="subTitle" idx="4294967295"/>
          </p:nvPr>
        </p:nvSpPr>
        <p:spPr>
          <a:xfrm>
            <a:off x="2598604" y="2015145"/>
            <a:ext cx="4608000" cy="28120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dirty="0">
                <a:latin typeface="Poppins"/>
                <a:ea typeface="Poppins"/>
                <a:cs typeface="Poppins"/>
                <a:sym typeface="Poppins"/>
              </a:rPr>
              <a:t>Any </a:t>
            </a:r>
            <a:r>
              <a:rPr lang="en" sz="2400" b="1" dirty="0" smtClean="0">
                <a:latin typeface="Poppins"/>
                <a:ea typeface="Poppins"/>
                <a:cs typeface="Poppins"/>
                <a:sym typeface="Poppins"/>
              </a:rPr>
              <a:t>Questions</a:t>
            </a:r>
            <a:r>
              <a:rPr lang="en" sz="2400" b="1" dirty="0">
                <a:latin typeface="Poppins"/>
                <a:ea typeface="Poppins"/>
                <a:cs typeface="Poppins"/>
                <a:sym typeface="Poppins"/>
              </a:rPr>
              <a:t>?</a:t>
            </a:r>
            <a:endParaRPr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You can find me </a:t>
            </a:r>
            <a:r>
              <a:rPr lang="en" dirty="0" smtClean="0"/>
              <a:t>at: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LinkedIn: </a:t>
            </a:r>
            <a:r>
              <a:rPr lang="en" dirty="0" smtClean="0"/>
              <a:t>Anne Kaaria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 smtClean="0">
              <a:hlinkClick r:id="rId3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 smtClean="0">
              <a:hlinkClick r:id="rId3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>
                <a:hlinkClick r:id="rId3"/>
              </a:rPr>
              <a:t>Email: A</a:t>
            </a:r>
            <a:r>
              <a:rPr lang="en" dirty="0" smtClean="0">
                <a:hlinkClick r:id="rId3"/>
              </a:rPr>
              <a:t>nne.inspiredkenya</a:t>
            </a:r>
            <a:r>
              <a:rPr lang="en" dirty="0" smtClean="0">
                <a:hlinkClick r:id="rId3"/>
              </a:rPr>
              <a:t>@mail.me</a:t>
            </a:r>
            <a:endParaRPr lang="en" dirty="0" smtClean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Tel. +254 710 307781</a:t>
            </a:r>
            <a:endParaRPr dirty="0"/>
          </a:p>
        </p:txBody>
      </p:sp>
      <p:grpSp>
        <p:nvGrpSpPr>
          <p:cNvPr id="444" name="Google Shape;444;p36"/>
          <p:cNvGrpSpPr/>
          <p:nvPr/>
        </p:nvGrpSpPr>
        <p:grpSpPr>
          <a:xfrm>
            <a:off x="1812552" y="1460659"/>
            <a:ext cx="345971" cy="325505"/>
            <a:chOff x="5972700" y="2330200"/>
            <a:chExt cx="411625" cy="387275"/>
          </a:xfrm>
        </p:grpSpPr>
        <p:sp>
          <p:nvSpPr>
            <p:cNvPr id="445" name="Google Shape;445;p3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8921" cy="1443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604" y="3377237"/>
            <a:ext cx="1562503" cy="693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438" y="3377236"/>
            <a:ext cx="797521" cy="76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866" y="3377235"/>
            <a:ext cx="1027136" cy="693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2910" y="3377235"/>
            <a:ext cx="616696" cy="715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0"/>
            <a:ext cx="91440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>
            <a:spLocks noGrp="1"/>
          </p:cNvSpPr>
          <p:nvPr>
            <p:ph type="body" idx="1"/>
          </p:nvPr>
        </p:nvSpPr>
        <p:spPr>
          <a:xfrm>
            <a:off x="2354580" y="628650"/>
            <a:ext cx="4911015" cy="3844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Once you stop learning, you start dying</a:t>
            </a:r>
          </a:p>
          <a:p>
            <a:pPr marL="0" lvl="0" indent="0">
              <a:buNone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Albert Einstein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65" y="2394810"/>
            <a:ext cx="937260" cy="1097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775" y="949088"/>
            <a:ext cx="4168740" cy="683100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PFM Defined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4410" y="1507675"/>
            <a:ext cx="5360670" cy="3304355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§"/>
            </a:pPr>
            <a:r>
              <a:rPr lang="en-GB" sz="2000" dirty="0"/>
              <a:t>Personal financial management is the </a:t>
            </a:r>
            <a:r>
              <a:rPr lang="en-GB" sz="2000" dirty="0" smtClean="0"/>
              <a:t>governance </a:t>
            </a:r>
            <a:r>
              <a:rPr lang="en-GB" sz="2000" dirty="0"/>
              <a:t>of your own (individual) finances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127000" indent="0" algn="ctr">
              <a:buClrTx/>
              <a:buNone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THE RULE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GB" sz="2000" dirty="0"/>
              <a:t>“Your financial freedom depends on nothing else but financial discipline.”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190" y="354464"/>
            <a:ext cx="948690" cy="102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440" y="1507675"/>
            <a:ext cx="2241035" cy="21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5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385" y="564096"/>
            <a:ext cx="4509965" cy="683100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1"/>
                </a:solidFill>
              </a:rPr>
              <a:t>Reflection</a:t>
            </a:r>
            <a:endParaRPr lang="en-US" sz="4400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" y="1361061"/>
            <a:ext cx="2619130" cy="2876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540" y="1361061"/>
            <a:ext cx="2559810" cy="287683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8" name="Cloud Callout 7"/>
          <p:cNvSpPr/>
          <p:nvPr/>
        </p:nvSpPr>
        <p:spPr>
          <a:xfrm>
            <a:off x="6892290" y="1849225"/>
            <a:ext cx="1881385" cy="153162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What does this mean to you?</a:t>
            </a:r>
            <a:endParaRPr lang="en-US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0" y="295420"/>
            <a:ext cx="880110" cy="8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" y="654041"/>
            <a:ext cx="5486400" cy="797569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Benefits of PFM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48740"/>
            <a:ext cx="5006340" cy="3657600"/>
          </a:xfrm>
        </p:spPr>
        <p:txBody>
          <a:bodyPr/>
          <a:lstStyle/>
          <a:p>
            <a:pPr marL="469900" indent="-342900" algn="just">
              <a:buClrTx/>
              <a:buFont typeface="+mj-lt"/>
              <a:buAutoNum type="arabicPeriod"/>
            </a:pPr>
            <a:r>
              <a:rPr lang="en-GB" sz="1800" dirty="0" smtClean="0"/>
              <a:t>You </a:t>
            </a:r>
            <a:r>
              <a:rPr lang="en-GB" sz="1800" dirty="0"/>
              <a:t>have better quality of life and financial security</a:t>
            </a:r>
          </a:p>
          <a:p>
            <a:pPr marL="469900" indent="-342900" algn="just">
              <a:buClrTx/>
              <a:buFont typeface="+mj-lt"/>
              <a:buAutoNum type="arabicPeriod"/>
            </a:pPr>
            <a:r>
              <a:rPr lang="en-GB" sz="1800" dirty="0"/>
              <a:t>You know how to use money to achieve your goals</a:t>
            </a:r>
          </a:p>
          <a:p>
            <a:pPr marL="469900" indent="-342900" algn="just">
              <a:buClrTx/>
              <a:buFont typeface="+mj-lt"/>
              <a:buAutoNum type="arabicPeriod"/>
            </a:pPr>
            <a:r>
              <a:rPr lang="en-GB" sz="1800" dirty="0"/>
              <a:t>You have less chance of going into debt you cannot handle.</a:t>
            </a:r>
          </a:p>
          <a:p>
            <a:pPr marL="469900" indent="-342900" algn="just">
              <a:buClrTx/>
              <a:buFont typeface="+mj-lt"/>
              <a:buAutoNum type="arabicPeriod"/>
            </a:pPr>
            <a:r>
              <a:rPr lang="en-GB" sz="1800" dirty="0"/>
              <a:t>You can leave a legacy for your children</a:t>
            </a:r>
          </a:p>
          <a:p>
            <a:pPr marL="469900" indent="-342900" algn="just">
              <a:buClrTx/>
              <a:buFont typeface="+mj-lt"/>
              <a:buAutoNum type="arabicPeriod"/>
            </a:pPr>
            <a:r>
              <a:rPr lang="en-GB" sz="1800" dirty="0"/>
              <a:t>You can pay it forward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025" y="1783080"/>
            <a:ext cx="2847975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660" y="425440"/>
            <a:ext cx="834390" cy="8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90" y="434340"/>
            <a:ext cx="6640830" cy="414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2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485364"/>
      </a:accent1>
      <a:accent2>
        <a:srgbClr val="63728A"/>
      </a:accent2>
      <a:accent3>
        <a:srgbClr val="8B9AB3"/>
      </a:accent3>
      <a:accent4>
        <a:srgbClr val="9E8473"/>
      </a:accent4>
      <a:accent5>
        <a:srgbClr val="CAAE9C"/>
      </a:accent5>
      <a:accent6>
        <a:srgbClr val="DFCEC3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1036</Words>
  <Application>Microsoft Office PowerPoint</Application>
  <PresentationFormat>On-screen Show (16:9)</PresentationFormat>
  <Paragraphs>295</Paragraphs>
  <Slides>38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Calibri</vt:lpstr>
      <vt:lpstr>Bodoni MT</vt:lpstr>
      <vt:lpstr>Arial</vt:lpstr>
      <vt:lpstr>Poppins</vt:lpstr>
      <vt:lpstr>Nixie One</vt:lpstr>
      <vt:lpstr>MS PGothic</vt:lpstr>
      <vt:lpstr>Poppins Light</vt:lpstr>
      <vt:lpstr>Times New Roman</vt:lpstr>
      <vt:lpstr>Malgun Gothic</vt:lpstr>
      <vt:lpstr>Wingdings</vt:lpstr>
      <vt:lpstr>Tahoma</vt:lpstr>
      <vt:lpstr>Cymbeline template</vt:lpstr>
      <vt:lpstr>PERSONAL FINANCIAL MANAGEMENT</vt:lpstr>
      <vt:lpstr>Planning my Finances for Lifelong Prosperity  and Peace</vt:lpstr>
      <vt:lpstr>PowerPoint Presentation</vt:lpstr>
      <vt:lpstr>PowerPoint Presentation</vt:lpstr>
      <vt:lpstr>PowerPoint Presentation</vt:lpstr>
      <vt:lpstr>PFM Defined</vt:lpstr>
      <vt:lpstr>Reflection</vt:lpstr>
      <vt:lpstr>Benefits of PFM</vt:lpstr>
      <vt:lpstr>PowerPoint Presentation</vt:lpstr>
      <vt:lpstr> Which One is Holding  You Back?</vt:lpstr>
      <vt:lpstr>Scope of PFM</vt:lpstr>
      <vt:lpstr>PowerPoint Presentation</vt:lpstr>
      <vt:lpstr>PowerPoint Presentation</vt:lpstr>
      <vt:lpstr>PowerPoint Presentation</vt:lpstr>
      <vt:lpstr>PowerPoint Presentation</vt:lpstr>
      <vt:lpstr>Financial Success Roadmap</vt:lpstr>
      <vt:lpstr>PowerPoint Presentation</vt:lpstr>
      <vt:lpstr>PowerPoint Presentation</vt:lpstr>
      <vt:lpstr>Creating Wealth</vt:lpstr>
      <vt:lpstr>  Successful Savings Habits </vt:lpstr>
      <vt:lpstr>Ten Rules Of Poverty</vt:lpstr>
      <vt:lpstr>Ten Rules of Poverty</vt:lpstr>
      <vt:lpstr>PowerPoint Presentation</vt:lpstr>
      <vt:lpstr>Where do you Invest?</vt:lpstr>
      <vt:lpstr>The Junction</vt:lpstr>
      <vt:lpstr>Retirement Statistics in Kenya</vt:lpstr>
      <vt:lpstr>PowerPoint Presentation</vt:lpstr>
      <vt:lpstr>PowerPoint Presentation</vt:lpstr>
      <vt:lpstr>Steps to Approach Retirement</vt:lpstr>
      <vt:lpstr>   What are You Giving Up? </vt:lpstr>
      <vt:lpstr>The Retirement Plan</vt:lpstr>
      <vt:lpstr>PowerPoint Presentation</vt:lpstr>
      <vt:lpstr>Scenario</vt:lpstr>
      <vt:lpstr>PowerPoint Presentation</vt:lpstr>
      <vt:lpstr>PowerPoint Presentation</vt:lpstr>
      <vt:lpstr>PowerPoint Presentation</vt:lpstr>
      <vt:lpstr>Extra Resources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Anne Kaaria</dc:creator>
  <cp:lastModifiedBy>user</cp:lastModifiedBy>
  <cp:revision>49</cp:revision>
  <dcterms:modified xsi:type="dcterms:W3CDTF">2022-07-23T07:36:23Z</dcterms:modified>
</cp:coreProperties>
</file>